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notesMasterIdLst>
    <p:notesMasterId r:id="rId23"/>
  </p:notesMasterIdLst>
  <p:handoutMasterIdLst>
    <p:handoutMasterId r:id="rId24"/>
  </p:handoutMasterIdLst>
  <p:sldIdLst>
    <p:sldId id="287" r:id="rId3"/>
    <p:sldId id="256" r:id="rId4"/>
    <p:sldId id="285" r:id="rId5"/>
    <p:sldId id="261" r:id="rId6"/>
    <p:sldId id="265" r:id="rId7"/>
    <p:sldId id="277" r:id="rId8"/>
    <p:sldId id="291" r:id="rId9"/>
    <p:sldId id="292" r:id="rId10"/>
    <p:sldId id="295" r:id="rId11"/>
    <p:sldId id="293" r:id="rId12"/>
    <p:sldId id="296" r:id="rId13"/>
    <p:sldId id="297" r:id="rId14"/>
    <p:sldId id="303" r:id="rId15"/>
    <p:sldId id="304" r:id="rId16"/>
    <p:sldId id="306" r:id="rId17"/>
    <p:sldId id="307" r:id="rId18"/>
    <p:sldId id="308" r:id="rId19"/>
    <p:sldId id="309" r:id="rId20"/>
    <p:sldId id="258" r:id="rId21"/>
    <p:sldId id="29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A9F"/>
    <a:srgbClr val="C75E0F"/>
    <a:srgbClr val="CC3300"/>
    <a:srgbClr val="B0271C"/>
    <a:srgbClr val="8B4172"/>
    <a:srgbClr val="000000"/>
    <a:srgbClr val="416399"/>
    <a:srgbClr val="1071CA"/>
    <a:srgbClr val="50844C"/>
    <a:srgbClr val="E3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0" autoAdjust="0"/>
    <p:restoredTop sz="94607" autoAdjust="0"/>
  </p:normalViewPr>
  <p:slideViewPr>
    <p:cSldViewPr snapToGrid="0">
      <p:cViewPr varScale="1">
        <p:scale>
          <a:sx n="108" d="100"/>
          <a:sy n="108" d="100"/>
        </p:scale>
        <p:origin x="-426" y="-84"/>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 xmlns:a16="http://schemas.microsoft.com/office/drawing/2014/main"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2018-11-28</a:t>
            </a:fld>
            <a:endParaRPr lang="zh-CN" altLang="en-US"/>
          </a:p>
        </p:txBody>
      </p:sp>
      <p:sp>
        <p:nvSpPr>
          <p:cNvPr id="4" name="页脚占位符 3">
            <a:extLst>
              <a:ext uri="{FF2B5EF4-FFF2-40B4-BE49-F238E27FC236}">
                <a16:creationId xmlns="" xmlns:a16="http://schemas.microsoft.com/office/drawing/2014/main"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 xmlns:a16="http://schemas.microsoft.com/office/drawing/2014/main"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93C3FF-8A79-4DEA-B527-95FD88A8434C}" type="datetimeFigureOut">
              <a:rPr lang="zh-CN" altLang="en-US" smtClean="0"/>
              <a:t>2018-11-28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74DCAF-D02B-47D8-846D-4314DC63942F}" type="slidenum">
              <a:rPr lang="zh-CN" altLang="en-US" smtClean="0"/>
              <a:t>‹#›</a:t>
            </a:fld>
            <a:endParaRPr lang="zh-CN" altLang="en-US"/>
          </a:p>
        </p:txBody>
      </p:sp>
    </p:spTree>
    <p:extLst>
      <p:ext uri="{BB962C8B-B14F-4D97-AF65-F5344CB8AC3E}">
        <p14:creationId xmlns:p14="http://schemas.microsoft.com/office/powerpoint/2010/main" val="352085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4DCAF-D02B-47D8-846D-4314DC63942F}" type="slidenum">
              <a:rPr lang="zh-CN" altLang="en-US" smtClean="0"/>
              <a:t>18</a:t>
            </a:fld>
            <a:endParaRPr lang="zh-CN" altLang="en-US"/>
          </a:p>
        </p:txBody>
      </p:sp>
    </p:spTree>
    <p:extLst>
      <p:ext uri="{BB962C8B-B14F-4D97-AF65-F5344CB8AC3E}">
        <p14:creationId xmlns:p14="http://schemas.microsoft.com/office/powerpoint/2010/main" val="2349291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2018-11-28</a:t>
            </a:fld>
            <a:endParaRPr lang="zh-CN" altLang="en-US"/>
          </a:p>
        </p:txBody>
      </p:sp>
      <p:sp>
        <p:nvSpPr>
          <p:cNvPr id="3" name="页脚占位符 2">
            <a:extLst>
              <a:ext uri="{FF2B5EF4-FFF2-40B4-BE49-F238E27FC236}">
                <a16:creationId xmlns="" xmlns:a16="http://schemas.microsoft.com/office/drawing/2014/main"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2018-11-28</a:t>
            </a:fld>
            <a:endParaRPr lang="zh-CN" altLang="en-US"/>
          </a:p>
        </p:txBody>
      </p:sp>
      <p:sp>
        <p:nvSpPr>
          <p:cNvPr id="3" name="页脚占位符 2">
            <a:extLst>
              <a:ext uri="{FF2B5EF4-FFF2-40B4-BE49-F238E27FC236}">
                <a16:creationId xmlns="" xmlns:a16="http://schemas.microsoft.com/office/drawing/2014/main"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 xmlns:a16="http://schemas.microsoft.com/office/drawing/2014/main"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 xmlns:a16="http://schemas.microsoft.com/office/drawing/2014/main"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 xmlns:a16="http://schemas.microsoft.com/office/drawing/2014/main"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2018-11-28</a:t>
            </a:fld>
            <a:endParaRPr lang="zh-CN" altLang="en-US"/>
          </a:p>
        </p:txBody>
      </p:sp>
      <p:sp>
        <p:nvSpPr>
          <p:cNvPr id="5" name="页脚占位符 4">
            <a:extLst>
              <a:ext uri="{FF2B5EF4-FFF2-40B4-BE49-F238E27FC236}">
                <a16:creationId xmlns="" xmlns:a16="http://schemas.microsoft.com/office/drawing/2014/main"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image" Target="../media/image5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tags" Target="../tags/tag40.xml"/><Relationship Id="rId7" Type="http://schemas.openxmlformats.org/officeDocument/2006/relationships/slideLayout" Target="../slideLayouts/slideLayout5.xml"/><Relationship Id="rId12" Type="http://schemas.openxmlformats.org/officeDocument/2006/relationships/image" Target="../media/image6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64.png"/><Relationship Id="rId5" Type="http://schemas.openxmlformats.org/officeDocument/2006/relationships/tags" Target="../tags/tag42.xml"/><Relationship Id="rId10" Type="http://schemas.openxmlformats.org/officeDocument/2006/relationships/image" Target="../media/image63.png"/><Relationship Id="rId4" Type="http://schemas.openxmlformats.org/officeDocument/2006/relationships/tags" Target="../tags/tag41.xml"/><Relationship Id="rId9" Type="http://schemas.openxmlformats.org/officeDocument/2006/relationships/image" Target="../media/image62.png"/><Relationship Id="rId1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5" Type="http://schemas.openxmlformats.org/officeDocument/2006/relationships/image" Target="../media/image89.jpeg"/><Relationship Id="rId4" Type="http://schemas.openxmlformats.org/officeDocument/2006/relationships/image" Target="../media/image88.jpeg"/></Relationships>
</file>

<file path=ppt/slides/_rels/slide18.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tags" Target="../tags/tag46.xml"/><Relationship Id="rId7" Type="http://schemas.openxmlformats.org/officeDocument/2006/relationships/image" Target="../media/image90.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xml"/><Relationship Id="rId11" Type="http://schemas.openxmlformats.org/officeDocument/2006/relationships/image" Target="../media/image93.jpeg"/><Relationship Id="rId5" Type="http://schemas.openxmlformats.org/officeDocument/2006/relationships/slideLayout" Target="../slideLayouts/slideLayout5.xml"/><Relationship Id="rId10" Type="http://schemas.microsoft.com/office/2007/relationships/hdphoto" Target="../media/hdphoto4.wdp"/><Relationship Id="rId4" Type="http://schemas.openxmlformats.org/officeDocument/2006/relationships/tags" Target="../tags/tag47.xml"/><Relationship Id="rId9"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 xmlns:a16="http://schemas.microsoft.com/office/drawing/2014/main"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 xmlns:a16="http://schemas.microsoft.com/office/drawing/2014/main"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 xmlns:a16="http://schemas.microsoft.com/office/drawing/2014/main"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en-US" altLang="zh-CN" sz="5400" b="1" spc="300" dirty="0" smtClean="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 xmlns:a16="http://schemas.microsoft.com/office/drawing/2014/main"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 xmlns:a16="http://schemas.microsoft.com/office/drawing/2014/main" id="{F9F43561-B515-4B2F-BCDF-72423A58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7" y="1597731"/>
            <a:ext cx="7119722" cy="3884204"/>
          </a:xfrm>
          <a:prstGeom prst="rect">
            <a:avLst/>
          </a:prstGeom>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5248614"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科拓基于固定信标的反向寻车</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停车场反向定位</a:t>
            </a:r>
          </a:p>
        </p:txBody>
      </p:sp>
      <p:pic>
        <p:nvPicPr>
          <p:cNvPr id="11" name="图片 10">
            <a:extLst>
              <a:ext uri="{FF2B5EF4-FFF2-40B4-BE49-F238E27FC236}">
                <a16:creationId xmlns="" xmlns:a16="http://schemas.microsoft.com/office/drawing/2014/main" id="{733EEC08-07D9-434D-BD74-2CD1D771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569" y="1368660"/>
            <a:ext cx="4757579" cy="4757579"/>
          </a:xfrm>
          <a:prstGeom prst="rect">
            <a:avLst/>
          </a:prstGeom>
        </p:spPr>
      </p:pic>
      <p:pic>
        <p:nvPicPr>
          <p:cNvPr id="14" name="图片 13">
            <a:extLst>
              <a:ext uri="{FF2B5EF4-FFF2-40B4-BE49-F238E27FC236}">
                <a16:creationId xmlns="" xmlns:a16="http://schemas.microsoft.com/office/drawing/2014/main" id="{2957D437-E992-4503-9135-EFF67A307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802" y="1441362"/>
            <a:ext cx="3568184" cy="4757579"/>
          </a:xfrm>
          <a:prstGeom prst="rect">
            <a:avLst/>
          </a:prstGeom>
        </p:spPr>
      </p:pic>
      <p:pic>
        <p:nvPicPr>
          <p:cNvPr id="22" name="图片 21">
            <a:extLst>
              <a:ext uri="{FF2B5EF4-FFF2-40B4-BE49-F238E27FC236}">
                <a16:creationId xmlns="" xmlns:a16="http://schemas.microsoft.com/office/drawing/2014/main" id="{6EBECA79-CA36-4B46-8094-D324A19AE5EF}"/>
              </a:ext>
            </a:extLst>
          </p:cNvPr>
          <p:cNvPicPr>
            <a:picLocks noChangeAspect="1"/>
          </p:cNvPicPr>
          <p:nvPr/>
        </p:nvPicPr>
        <p:blipFill rotWithShape="1">
          <a:blip r:embed="rId6">
            <a:extLst>
              <a:ext uri="{28A0092B-C50C-407E-A947-70E740481C1C}">
                <a14:useLocalDpi xmlns:a14="http://schemas.microsoft.com/office/drawing/2010/main" val="0"/>
              </a:ext>
            </a:extLst>
          </a:blip>
          <a:srcRect l="1852" t="1" r="61103" b="167"/>
          <a:stretch/>
        </p:blipFill>
        <p:spPr>
          <a:xfrm>
            <a:off x="8371642" y="-1"/>
            <a:ext cx="3826277" cy="6302702"/>
          </a:xfrm>
          <a:prstGeom prst="rect">
            <a:avLst/>
          </a:prstGeom>
        </p:spPr>
      </p:pic>
      <p:pic>
        <p:nvPicPr>
          <p:cNvPr id="24" name="图片 23">
            <a:extLst>
              <a:ext uri="{FF2B5EF4-FFF2-40B4-BE49-F238E27FC236}">
                <a16:creationId xmlns="" xmlns:a16="http://schemas.microsoft.com/office/drawing/2014/main" id="{4DD220D8-2AD0-480D-8883-A31DD0D6499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375" b="89691" l="0" r="98000">
                        <a14:foregroundMark x1="32300" y1="28522" x2="32300" y2="28522"/>
                        <a14:foregroundMark x1="43400" y1="33677" x2="43400" y2="33677"/>
                        <a14:foregroundMark x1="58000" y1="33677" x2="58000" y2="33677"/>
                        <a14:foregroundMark x1="70300" y1="31615" x2="70300" y2="31615"/>
                        <a14:foregroundMark x1="77600" y1="33677" x2="77600" y2="33677"/>
                        <a14:foregroundMark x1="79000" y1="20619" x2="79000" y2="20619"/>
                        <a14:foregroundMark x1="89500" y1="27491" x2="89500" y2="27491"/>
                        <a14:foregroundMark x1="94800" y1="23711" x2="94800" y2="23711"/>
                        <a14:foregroundMark x1="94500" y1="30584" x2="94500" y2="30584"/>
                        <a14:foregroundMark x1="42200" y1="23711" x2="42200" y2="23711"/>
                        <a14:foregroundMark x1="56000" y1="26460" x2="56000" y2="26460"/>
                        <a14:foregroundMark x1="47500" y1="48797" x2="47500" y2="48797"/>
                        <a14:foregroundMark x1="48700" y1="32646" x2="48700" y2="32646"/>
                        <a14:foregroundMark x1="50100" y1="49485" x2="50100" y2="49485"/>
                      </a14:backgroundRemoval>
                    </a14:imgEffect>
                  </a14:imgLayer>
                </a14:imgProps>
              </a:ext>
              <a:ext uri="{28A0092B-C50C-407E-A947-70E740481C1C}">
                <a14:useLocalDpi xmlns:a14="http://schemas.microsoft.com/office/drawing/2010/main" val="0"/>
              </a:ext>
            </a:extLst>
          </a:blip>
          <a:stretch>
            <a:fillRect/>
          </a:stretch>
        </p:blipFill>
        <p:spPr>
          <a:xfrm>
            <a:off x="8365724" y="377386"/>
            <a:ext cx="3041155" cy="884976"/>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374601" y="-10534"/>
            <a:ext cx="3820357"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 xmlns:a16="http://schemas.microsoft.com/office/drawing/2014/main" id="{D328DF6F-BB57-48E6-BDA4-8C4C58BAE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14" y="1571903"/>
            <a:ext cx="4667250" cy="2400300"/>
          </a:xfrm>
          <a:prstGeom prst="rect">
            <a:avLst/>
          </a:prstGeom>
        </p:spPr>
      </p:pic>
      <p:sp>
        <p:nvSpPr>
          <p:cNvPr id="25" name="等腰三角形 24">
            <a:extLst>
              <a:ext uri="{FF2B5EF4-FFF2-40B4-BE49-F238E27FC236}">
                <a16:creationId xmlns="" xmlns:a16="http://schemas.microsoft.com/office/drawing/2014/main" id="{BB94EC58-FC8A-4DE5-AE3C-69F91D0D6918}"/>
              </a:ext>
            </a:extLst>
          </p:cNvPr>
          <p:cNvSpPr/>
          <p:nvPr/>
        </p:nvSpPr>
        <p:spPr>
          <a:xfrm rot="1738782">
            <a:off x="4606647" y="3380818"/>
            <a:ext cx="300892" cy="369277"/>
          </a:xfrm>
          <a:prstGeom prst="triangle">
            <a:avLst/>
          </a:prstGeom>
          <a:solidFill>
            <a:srgbClr val="005CA5"/>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1209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17DF3998-EBAC-4497-A465-5F17AF08D419}"/>
              </a:ext>
            </a:extLst>
          </p:cNvPr>
          <p:cNvPicPr>
            <a:picLocks noChangeAspect="1"/>
          </p:cNvPicPr>
          <p:nvPr/>
        </p:nvPicPr>
        <p:blipFill rotWithShape="1">
          <a:blip r:embed="rId5">
            <a:extLst>
              <a:ext uri="{28A0092B-C50C-407E-A947-70E740481C1C}">
                <a14:useLocalDpi xmlns:a14="http://schemas.microsoft.com/office/drawing/2010/main" val="0"/>
              </a:ext>
            </a:extLst>
          </a:blip>
          <a:srcRect r="25663"/>
          <a:stretch/>
        </p:blipFill>
        <p:spPr>
          <a:xfrm>
            <a:off x="3908875" y="0"/>
            <a:ext cx="8314212" cy="6291287"/>
          </a:xfrm>
          <a:prstGeom prst="rect">
            <a:avLst/>
          </a:prstGeom>
        </p:spPr>
      </p:pic>
      <p:sp>
        <p:nvSpPr>
          <p:cNvPr id="93" name="任意多边形: 形状 92">
            <a:extLst>
              <a:ext uri="{FF2B5EF4-FFF2-40B4-BE49-F238E27FC236}">
                <a16:creationId xmlns="" xmlns:a16="http://schemas.microsoft.com/office/drawing/2014/main" id="{BC96ECE5-B7F8-4E77-BF03-F278D3D5E121}"/>
              </a:ext>
            </a:extLst>
          </p:cNvPr>
          <p:cNvSpPr/>
          <p:nvPr/>
        </p:nvSpPr>
        <p:spPr>
          <a:xfrm>
            <a:off x="3911707" y="-6443"/>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Motor</a:t>
            </a:r>
          </a:p>
        </p:txBody>
      </p:sp>
      <p:sp>
        <p:nvSpPr>
          <p:cNvPr id="82" name="矩形 81">
            <a:extLst>
              <a:ext uri="{FF2B5EF4-FFF2-40B4-BE49-F238E27FC236}">
                <a16:creationId xmlns=""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Cloud</a:t>
            </a:r>
          </a:p>
        </p:txBody>
      </p:sp>
      <p:sp>
        <p:nvSpPr>
          <p:cNvPr id="83" name="矩形 82">
            <a:extLst>
              <a:ext uri="{FF2B5EF4-FFF2-40B4-BE49-F238E27FC236}">
                <a16:creationId xmlns=""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Terminal</a:t>
            </a:r>
          </a:p>
        </p:txBody>
      </p:sp>
      <p:sp>
        <p:nvSpPr>
          <p:cNvPr id="84" name="PA_蓝剑_矩形 106">
            <a:extLst>
              <a:ext uri="{FF2B5EF4-FFF2-40B4-BE49-F238E27FC236}">
                <a16:creationId xmlns="" xmlns:a16="http://schemas.microsoft.com/office/drawing/2014/main" id="{477F24F7-85CC-450B-8A17-446790D7E707}"/>
              </a:ext>
            </a:extLst>
          </p:cNvPr>
          <p:cNvSpPr/>
          <p:nvPr>
            <p:custDataLst>
              <p:tags r:id="rId1"/>
            </p:custDataLst>
          </p:nvPr>
        </p:nvSpPr>
        <p:spPr>
          <a:xfrm>
            <a:off x="4179784" y="3200045"/>
            <a:ext cx="2289915" cy="2120902"/>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基于</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CAN</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总线的高性能和可靠性，可以准确的获取发动机、变速箱、</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ABS</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等模块数据，也能迅速准确的得到转速、车速、转角、油温等车辆运行数据，是种稳定可靠的传感器和信号源</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PA_蓝剑_矩形 106">
            <a:extLst>
              <a:ext uri="{FF2B5EF4-FFF2-40B4-BE49-F238E27FC236}">
                <a16:creationId xmlns="" xmlns:a16="http://schemas.microsoft.com/office/drawing/2014/main" id="{AC2714B4-5D05-4A36-8AB0-DBB6D520949C}"/>
              </a:ext>
            </a:extLst>
          </p:cNvPr>
          <p:cNvSpPr/>
          <p:nvPr>
            <p:custDataLst>
              <p:tags r:id="rId2"/>
            </p:custDataLst>
          </p:nvPr>
        </p:nvSpPr>
        <p:spPr>
          <a:xfrm>
            <a:off x="6940723" y="3229308"/>
            <a:ext cx="2289915" cy="1607941"/>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大型分布式云计算平台，能够实现大用户量访问，具有高可用性，能提供强大的运算能力，同时又具有极低的成本优势，是优秀的数据处理计算模块</a:t>
            </a:r>
          </a:p>
        </p:txBody>
      </p:sp>
      <p:sp>
        <p:nvSpPr>
          <p:cNvPr id="86" name="PA_蓝剑_矩形 106">
            <a:extLst>
              <a:ext uri="{FF2B5EF4-FFF2-40B4-BE49-F238E27FC236}">
                <a16:creationId xmlns="" xmlns:a16="http://schemas.microsoft.com/office/drawing/2014/main" id="{BB3BBA91-6070-4888-9E3A-06CD393EDE36}"/>
              </a:ext>
            </a:extLst>
          </p:cNvPr>
          <p:cNvSpPr/>
          <p:nvPr>
            <p:custDataLst>
              <p:tags r:id="rId3"/>
            </p:custDataLst>
          </p:nvPr>
        </p:nvSpPr>
        <p:spPr>
          <a:xfrm>
            <a:off x="9672665" y="3229308"/>
            <a:ext cx="2289915" cy="1349537"/>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智能手机发展成熟，大部分性能已经满足日常使用需求，同时又高度普及，是种非常通用且性能强大的的终端</a:t>
            </a:r>
          </a:p>
        </p:txBody>
      </p:sp>
      <p:grpSp>
        <p:nvGrpSpPr>
          <p:cNvPr id="87" name="组合 86">
            <a:extLst>
              <a:ext uri="{FF2B5EF4-FFF2-40B4-BE49-F238E27FC236}">
                <a16:creationId xmlns=""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停车定位系统信号采集</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数据计算</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结果展示</a:t>
              </a:r>
            </a:p>
          </p:txBody>
        </p:sp>
        <p:sp>
          <p:nvSpPr>
            <p:cNvPr id="89" name="平行四边形 88">
              <a:extLst>
                <a:ext uri="{FF2B5EF4-FFF2-40B4-BE49-F238E27FC236}">
                  <a16:creationId xmlns=""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停车场定位系统创新方案概览</a:t>
            </a:r>
          </a:p>
        </p:txBody>
      </p:sp>
      <p:pic>
        <p:nvPicPr>
          <p:cNvPr id="4" name="图片 3">
            <a:extLst>
              <a:ext uri="{FF2B5EF4-FFF2-40B4-BE49-F238E27FC236}">
                <a16:creationId xmlns="" xmlns:a16="http://schemas.microsoft.com/office/drawing/2014/main"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 xmlns:a16="http://schemas.microsoft.com/office/drawing/2014/main" id="{F4DC2321-DE2D-4AE8-8182-DF049F69CD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632" y="1189027"/>
            <a:ext cx="745076" cy="745076"/>
          </a:xfrm>
          <a:prstGeom prst="rect">
            <a:avLst/>
          </a:prstGeom>
        </p:spPr>
      </p:pic>
      <p:pic>
        <p:nvPicPr>
          <p:cNvPr id="5" name="图片 4">
            <a:extLst>
              <a:ext uri="{FF2B5EF4-FFF2-40B4-BE49-F238E27FC236}">
                <a16:creationId xmlns="" xmlns:a16="http://schemas.microsoft.com/office/drawing/2014/main" id="{CFD2829C-543D-46FB-8081-416896402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182" y="1118675"/>
            <a:ext cx="962695" cy="962695"/>
          </a:xfrm>
          <a:prstGeom prst="rect">
            <a:avLst/>
          </a:prstGeom>
        </p:spPr>
      </p:pic>
    </p:spTree>
    <p:extLst>
      <p:ext uri="{BB962C8B-B14F-4D97-AF65-F5344CB8AC3E}">
        <p14:creationId xmlns:p14="http://schemas.microsoft.com/office/powerpoint/2010/main" val="42559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linds(horizontal)">
                                      <p:cBhvr>
                                        <p:cTn id="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1" grpId="0"/>
      <p:bldP spid="82" grpId="0"/>
      <p:bldP spid="83" grpId="0"/>
      <p:bldP spid="84"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5807519" y="4143884"/>
            <a:ext cx="1515035" cy="1515035"/>
          </a:xfrm>
          <a:prstGeom prst="ellipse">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 name="椭圆 1"/>
          <p:cNvSpPr/>
          <p:nvPr/>
        </p:nvSpPr>
        <p:spPr>
          <a:xfrm>
            <a:off x="5798728" y="1227169"/>
            <a:ext cx="1515035" cy="1515035"/>
          </a:xfrm>
          <a:prstGeom prst="ellipse">
            <a:avLst/>
          </a:prstGeom>
          <a:solidFill>
            <a:srgbClr val="416399"/>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51" name="组合 50">
            <a:extLst>
              <a:ext uri="{FF2B5EF4-FFF2-40B4-BE49-F238E27FC236}">
                <a16:creationId xmlns="" xmlns:a16="http://schemas.microsoft.com/office/drawing/2014/main" id="{B72E5C71-8247-401E-ACE3-E08AC0DA01A4}"/>
              </a:ext>
            </a:extLst>
          </p:cNvPr>
          <p:cNvGrpSpPr/>
          <p:nvPr/>
        </p:nvGrpSpPr>
        <p:grpSpPr>
          <a:xfrm>
            <a:off x="305916" y="700325"/>
            <a:ext cx="4814110" cy="1886418"/>
            <a:chOff x="894493" y="2215003"/>
            <a:chExt cx="4814110" cy="1886418"/>
          </a:xfrm>
        </p:grpSpPr>
        <p:sp>
          <p:nvSpPr>
            <p:cNvPr id="52" name="标题 1">
              <a:extLst>
                <a:ext uri="{FF2B5EF4-FFF2-40B4-BE49-F238E27FC236}">
                  <a16:creationId xmlns=""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停车场定位系统总体框架</a:t>
              </a:r>
              <a:endPar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3" name="平行四边形 52">
              <a:extLst>
                <a:ext uri="{FF2B5EF4-FFF2-40B4-BE49-F238E27FC236}">
                  <a16:creationId xmlns=""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 xmlns:a16="http://schemas.microsoft.com/office/drawing/2014/main" id="{6B03A854-22A8-456E-8CB0-BF7DC5B7EDC8}"/>
              </a:ext>
            </a:extLst>
          </p:cNvPr>
          <p:cNvSpPr/>
          <p:nvPr>
            <p:custDataLst>
              <p:tags r:id="rId1"/>
            </p:custDataLst>
          </p:nvPr>
        </p:nvSpPr>
        <p:spPr>
          <a:xfrm>
            <a:off x="413562" y="2374260"/>
            <a:ext cx="4401637" cy="333553"/>
          </a:xfrm>
          <a:prstGeom prst="rect">
            <a:avLst/>
          </a:prstGeom>
        </p:spPr>
        <p:txBody>
          <a:bodyPr wrap="square">
            <a:spAutoFit/>
          </a:bodyPr>
          <a:lstStyle/>
          <a:p>
            <a:pPr marL="285750" lvl="0" indent="-285750">
              <a:lnSpc>
                <a:spcPts val="2000"/>
              </a:lnSpc>
              <a:buFont typeface="Arial" panose="020B0604020202020204" pitchFamily="34" charset="0"/>
              <a:buChar char="•"/>
              <a:defRP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汽车行驶产生信号数据</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56" name="矩形 55">
            <a:extLst>
              <a:ext uri="{FF2B5EF4-FFF2-40B4-BE49-F238E27FC236}">
                <a16:creationId xmlns="" xmlns:a16="http://schemas.microsoft.com/office/drawing/2014/main" id="{69506C05-844D-4DA7-97DE-35FDBAF85EE3}"/>
              </a:ext>
            </a:extLst>
          </p:cNvPr>
          <p:cNvSpPr/>
          <p:nvPr/>
        </p:nvSpPr>
        <p:spPr>
          <a:xfrm>
            <a:off x="870638" y="1904410"/>
            <a:ext cx="1828602" cy="45719"/>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r>
              <a:rPr lang="zh-CN" altLang="en-US" dirty="0"/>
              <a:t>停车场定位系统创新方案概览</a:t>
            </a:r>
          </a:p>
          <a:p>
            <a:endParaRPr lang="zh-CN" altLang="en-US" dirty="0"/>
          </a:p>
        </p:txBody>
      </p:sp>
      <p:pic>
        <p:nvPicPr>
          <p:cNvPr id="1026" name="Picture 2" descr="D:\uidq1343\Desktop\室内定位\IPS\ic_automobile accessorie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4236" y="1512670"/>
            <a:ext cx="818048" cy="8180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esktop\室内定位\IPS\85云计算.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6742" y="1408242"/>
            <a:ext cx="1022561" cy="1022561"/>
          </a:xfrm>
          <a:prstGeom prst="rect">
            <a:avLst/>
          </a:prstGeom>
          <a:noFill/>
          <a:extLst>
            <a:ext uri="{909E8E84-426E-40DD-AFC4-6F175D3DCCD1}">
              <a14:hiddenFill xmlns:a14="http://schemas.microsoft.com/office/drawing/2010/main">
                <a:solidFill>
                  <a:srgbClr val="FFFFFF"/>
                </a:solidFill>
              </a14:hiddenFill>
            </a:ext>
          </a:extLst>
        </p:spPr>
      </p:pic>
      <p:sp>
        <p:nvSpPr>
          <p:cNvPr id="71" name="椭圆 70"/>
          <p:cNvSpPr/>
          <p:nvPr/>
        </p:nvSpPr>
        <p:spPr>
          <a:xfrm>
            <a:off x="9901790" y="4241862"/>
            <a:ext cx="1515035" cy="1515035"/>
          </a:xfrm>
          <a:prstGeom prst="ellipse">
            <a:avLst/>
          </a:prstGeom>
          <a:solidFill>
            <a:srgbClr val="318A9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1030" name="Picture 4" descr="D:\uidq1343\Desktop\室内定位\IPS\手机.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8087" y="4573947"/>
            <a:ext cx="882439" cy="88243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descr="D:\uidq1343\Downloads\067操作_选点_定位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1867" y="3254385"/>
            <a:ext cx="516703" cy="43974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9" descr="D:\uidq1343\Downloads\lightbulb-on-outlin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61126" y="4689631"/>
            <a:ext cx="427416" cy="427416"/>
          </a:xfrm>
          <a:prstGeom prst="rect">
            <a:avLst/>
          </a:prstGeom>
          <a:noFill/>
          <a:extLst>
            <a:ext uri="{909E8E84-426E-40DD-AFC4-6F175D3DCCD1}">
              <a14:hiddenFill xmlns:a14="http://schemas.microsoft.com/office/drawing/2010/main">
                <a:solidFill>
                  <a:srgbClr val="FFFFFF"/>
                </a:solidFill>
              </a14:hiddenFill>
            </a:ext>
          </a:extLst>
        </p:spPr>
      </p:pic>
      <p:sp>
        <p:nvSpPr>
          <p:cNvPr id="79" name="PA_蓝剑_矩形 106">
            <a:extLst>
              <a:ext uri="{FF2B5EF4-FFF2-40B4-BE49-F238E27FC236}">
                <a16:creationId xmlns="" xmlns:a16="http://schemas.microsoft.com/office/drawing/2014/main" id="{6B03A854-22A8-456E-8CB0-BF7DC5B7EDC8}"/>
              </a:ext>
            </a:extLst>
          </p:cNvPr>
          <p:cNvSpPr/>
          <p:nvPr>
            <p:custDataLst>
              <p:tags r:id="rId2"/>
            </p:custDataLst>
          </p:nvPr>
        </p:nvSpPr>
        <p:spPr>
          <a:xfrm>
            <a:off x="413561" y="3014510"/>
            <a:ext cx="4401637" cy="333553"/>
          </a:xfrm>
          <a:prstGeom prst="rect">
            <a:avLst/>
          </a:prstGeom>
        </p:spPr>
        <p:txBody>
          <a:bodyPr wrap="square">
            <a:spAutoFit/>
          </a:bodyPr>
          <a:lstStyle/>
          <a:p>
            <a:pPr marL="285750" indent="-285750">
              <a:lnSpc>
                <a:spcPts val="2000"/>
              </a:lnSpc>
              <a:buFont typeface="Arial" panose="020B0604020202020204" pitchFamily="34" charset="0"/>
              <a:buChar char="•"/>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CAN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总线汇总采集数据</a:t>
            </a:r>
          </a:p>
        </p:txBody>
      </p:sp>
      <p:sp>
        <p:nvSpPr>
          <p:cNvPr id="80" name="PA_蓝剑_矩形 106">
            <a:extLst>
              <a:ext uri="{FF2B5EF4-FFF2-40B4-BE49-F238E27FC236}">
                <a16:creationId xmlns="" xmlns:a16="http://schemas.microsoft.com/office/drawing/2014/main" id="{6B03A854-22A8-456E-8CB0-BF7DC5B7EDC8}"/>
              </a:ext>
            </a:extLst>
          </p:cNvPr>
          <p:cNvSpPr/>
          <p:nvPr>
            <p:custDataLst>
              <p:tags r:id="rId3"/>
            </p:custDataLst>
          </p:nvPr>
        </p:nvSpPr>
        <p:spPr>
          <a:xfrm>
            <a:off x="404768" y="3601903"/>
            <a:ext cx="4401637"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车联网终端将数据发送到云计算平台</a:t>
            </a:r>
          </a:p>
        </p:txBody>
      </p:sp>
      <p:sp>
        <p:nvSpPr>
          <p:cNvPr id="81" name="PA_蓝剑_矩形 106">
            <a:extLst>
              <a:ext uri="{FF2B5EF4-FFF2-40B4-BE49-F238E27FC236}">
                <a16:creationId xmlns="" xmlns:a16="http://schemas.microsoft.com/office/drawing/2014/main" id="{6B03A854-22A8-456E-8CB0-BF7DC5B7EDC8}"/>
              </a:ext>
            </a:extLst>
          </p:cNvPr>
          <p:cNvSpPr/>
          <p:nvPr>
            <p:custDataLst>
              <p:tags r:id="rId4"/>
            </p:custDataLst>
          </p:nvPr>
        </p:nvSpPr>
        <p:spPr>
          <a:xfrm>
            <a:off x="392466" y="4244525"/>
            <a:ext cx="4820766"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云计算平台处理数据，进行运算，定位室内车辆</a:t>
            </a:r>
          </a:p>
        </p:txBody>
      </p:sp>
      <p:sp>
        <p:nvSpPr>
          <p:cNvPr id="82" name="PA_蓝剑_矩形 106">
            <a:extLst>
              <a:ext uri="{FF2B5EF4-FFF2-40B4-BE49-F238E27FC236}">
                <a16:creationId xmlns="" xmlns:a16="http://schemas.microsoft.com/office/drawing/2014/main" id="{6B03A854-22A8-456E-8CB0-BF7DC5B7EDC8}"/>
              </a:ext>
            </a:extLst>
          </p:cNvPr>
          <p:cNvSpPr/>
          <p:nvPr>
            <p:custDataLst>
              <p:tags r:id="rId5"/>
            </p:custDataLst>
          </p:nvPr>
        </p:nvSpPr>
        <p:spPr>
          <a:xfrm>
            <a:off x="379282" y="4885150"/>
            <a:ext cx="4583374"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结果发送到智能手机终端，告知用户车辆位置</a:t>
            </a:r>
          </a:p>
        </p:txBody>
      </p:sp>
      <p:sp>
        <p:nvSpPr>
          <p:cNvPr id="83" name="椭圆 82"/>
          <p:cNvSpPr/>
          <p:nvPr/>
        </p:nvSpPr>
        <p:spPr>
          <a:xfrm>
            <a:off x="9854776" y="1182649"/>
            <a:ext cx="1515035" cy="1515035"/>
          </a:xfrm>
          <a:prstGeom prst="ellipse">
            <a:avLst/>
          </a:prstGeom>
          <a:solidFill>
            <a:srgbClr val="C75E0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84" name="Picture 3" descr="D:\uidq1343\Desktop\室内定位\IPS\85云计算.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01012" y="1398113"/>
            <a:ext cx="1022561" cy="102256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 descr="D:\uidq1343\Downloads\方向盘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61126" y="1794187"/>
            <a:ext cx="380998" cy="380998"/>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直接箭头连接符 1042"/>
          <p:cNvCxnSpPr/>
          <p:nvPr/>
        </p:nvCxnSpPr>
        <p:spPr>
          <a:xfrm>
            <a:off x="8925690" y="1984686"/>
            <a:ext cx="70338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5" name="直接连接符 1044"/>
          <p:cNvCxnSpPr/>
          <p:nvPr/>
        </p:nvCxnSpPr>
        <p:spPr>
          <a:xfrm>
            <a:off x="7438292" y="1984686"/>
            <a:ext cx="74734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47" name="直接连接符 1046"/>
          <p:cNvCxnSpPr/>
          <p:nvPr/>
        </p:nvCxnSpPr>
        <p:spPr>
          <a:xfrm flipH="1">
            <a:off x="10638668" y="2742204"/>
            <a:ext cx="1" cy="450637"/>
          </a:xfrm>
          <a:prstGeom prst="line">
            <a:avLst/>
          </a:prstGeom>
          <a:ln w="22225">
            <a:solidFill>
              <a:srgbClr val="C75E0F"/>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10659307" y="3731964"/>
            <a:ext cx="1" cy="397000"/>
          </a:xfrm>
          <a:prstGeom prst="line">
            <a:avLst/>
          </a:prstGeom>
          <a:ln w="22225">
            <a:solidFill>
              <a:srgbClr val="C75E0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9029700" y="4925834"/>
            <a:ext cx="747346" cy="0"/>
          </a:xfrm>
          <a:prstGeom prst="line">
            <a:avLst/>
          </a:prstGeom>
          <a:ln w="22225">
            <a:solidFill>
              <a:srgbClr val="318A9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517423" y="4925834"/>
            <a:ext cx="747346" cy="0"/>
          </a:xfrm>
          <a:prstGeom prst="line">
            <a:avLst/>
          </a:prstGeom>
          <a:ln w="22225">
            <a:solidFill>
              <a:srgbClr val="318A9F"/>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050" name="Picture 2" descr="D:\uidq1343\Downloads\大数据.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7728" y="4348526"/>
            <a:ext cx="1154615" cy="1154615"/>
          </a:xfrm>
          <a:prstGeom prst="rect">
            <a:avLst/>
          </a:prstGeom>
          <a:noFill/>
          <a:extLst>
            <a:ext uri="{909E8E84-426E-40DD-AFC4-6F175D3DCCD1}">
              <a14:hiddenFill xmlns:a14="http://schemas.microsoft.com/office/drawing/2010/main">
                <a:solidFill>
                  <a:srgbClr val="FFFFFF"/>
                </a:solidFill>
              </a14:hiddenFill>
            </a:ext>
          </a:extLst>
        </p:spPr>
      </p:pic>
      <p:sp>
        <p:nvSpPr>
          <p:cNvPr id="31" name="PA_蓝剑_矩形 106">
            <a:extLst>
              <a:ext uri="{FF2B5EF4-FFF2-40B4-BE49-F238E27FC236}">
                <a16:creationId xmlns="" xmlns:a16="http://schemas.microsoft.com/office/drawing/2014/main" id="{6B03A854-22A8-456E-8CB0-BF7DC5B7EDC8}"/>
              </a:ext>
            </a:extLst>
          </p:cNvPr>
          <p:cNvSpPr/>
          <p:nvPr>
            <p:custDataLst>
              <p:tags r:id="rId6"/>
            </p:custDataLst>
          </p:nvPr>
        </p:nvSpPr>
        <p:spPr>
          <a:xfrm>
            <a:off x="379282" y="5516761"/>
            <a:ext cx="5208718"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累计大量用户停车数据，进行大数据分析</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11365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20" presetClass="entr" presetSubtype="0" fill="hold" nodeType="withEffect">
                                  <p:stCondLst>
                                    <p:cond delay="0"/>
                                  </p:stCondLst>
                                  <p:childTnLst>
                                    <p:set>
                                      <p:cBhvr>
                                        <p:cTn id="38" dur="1" fill="hold">
                                          <p:stCondLst>
                                            <p:cond delay="0"/>
                                          </p:stCondLst>
                                        </p:cTn>
                                        <p:tgtEl>
                                          <p:spTgt spid="1045"/>
                                        </p:tgtEl>
                                        <p:attrNameLst>
                                          <p:attrName>style.visibility</p:attrName>
                                        </p:attrNameLst>
                                      </p:cBhvr>
                                      <p:to>
                                        <p:strVal val="visible"/>
                                      </p:to>
                                    </p:set>
                                    <p:animEffect transition="in" filter="wedge">
                                      <p:cBhvr>
                                        <p:cTn id="39" dur="500"/>
                                        <p:tgtEl>
                                          <p:spTgt spid="1045"/>
                                        </p:tgtEl>
                                      </p:cBhvr>
                                    </p:animEffect>
                                  </p:childTnLst>
                                </p:cTn>
                              </p:par>
                            </p:childTnLst>
                          </p:cTn>
                        </p:par>
                        <p:par>
                          <p:cTn id="40" fill="hold">
                            <p:stCondLst>
                              <p:cond delay="500"/>
                            </p:stCondLst>
                            <p:childTnLst>
                              <p:par>
                                <p:cTn id="41" presetID="49" presetClass="entr" presetSubtype="0" decel="100000" fill="hold" nodeType="afterEffect">
                                  <p:stCondLst>
                                    <p:cond delay="0"/>
                                  </p:stCondLst>
                                  <p:childTnLst>
                                    <p:set>
                                      <p:cBhvr>
                                        <p:cTn id="42" dur="1" fill="hold">
                                          <p:stCondLst>
                                            <p:cond delay="0"/>
                                          </p:stCondLst>
                                        </p:cTn>
                                        <p:tgtEl>
                                          <p:spTgt spid="1031"/>
                                        </p:tgtEl>
                                        <p:attrNameLst>
                                          <p:attrName>style.visibility</p:attrName>
                                        </p:attrNameLst>
                                      </p:cBhvr>
                                      <p:to>
                                        <p:strVal val="visible"/>
                                      </p:to>
                                    </p:set>
                                    <p:anim calcmode="lin" valueType="num">
                                      <p:cBhvr>
                                        <p:cTn id="43" dur="500" fill="hold"/>
                                        <p:tgtEl>
                                          <p:spTgt spid="1031"/>
                                        </p:tgtEl>
                                        <p:attrNameLst>
                                          <p:attrName>ppt_w</p:attrName>
                                        </p:attrNameLst>
                                      </p:cBhvr>
                                      <p:tavLst>
                                        <p:tav tm="0">
                                          <p:val>
                                            <p:fltVal val="0"/>
                                          </p:val>
                                        </p:tav>
                                        <p:tav tm="100000">
                                          <p:val>
                                            <p:strVal val="#ppt_w"/>
                                          </p:val>
                                        </p:tav>
                                      </p:tavLst>
                                    </p:anim>
                                    <p:anim calcmode="lin" valueType="num">
                                      <p:cBhvr>
                                        <p:cTn id="44" dur="500" fill="hold"/>
                                        <p:tgtEl>
                                          <p:spTgt spid="1031"/>
                                        </p:tgtEl>
                                        <p:attrNameLst>
                                          <p:attrName>ppt_h</p:attrName>
                                        </p:attrNameLst>
                                      </p:cBhvr>
                                      <p:tavLst>
                                        <p:tav tm="0">
                                          <p:val>
                                            <p:fltVal val="0"/>
                                          </p:val>
                                        </p:tav>
                                        <p:tav tm="100000">
                                          <p:val>
                                            <p:strVal val="#ppt_h"/>
                                          </p:val>
                                        </p:tav>
                                      </p:tavLst>
                                    </p:anim>
                                    <p:anim calcmode="lin" valueType="num">
                                      <p:cBhvr>
                                        <p:cTn id="45" dur="500" fill="hold"/>
                                        <p:tgtEl>
                                          <p:spTgt spid="1031"/>
                                        </p:tgtEl>
                                        <p:attrNameLst>
                                          <p:attrName>style.rotation</p:attrName>
                                        </p:attrNameLst>
                                      </p:cBhvr>
                                      <p:tavLst>
                                        <p:tav tm="0">
                                          <p:val>
                                            <p:fltVal val="360"/>
                                          </p:val>
                                        </p:tav>
                                        <p:tav tm="100000">
                                          <p:val>
                                            <p:fltVal val="0"/>
                                          </p:val>
                                        </p:tav>
                                      </p:tavLst>
                                    </p:anim>
                                    <p:animEffect transition="in" filter="fade">
                                      <p:cBhvr>
                                        <p:cTn id="46" dur="500"/>
                                        <p:tgtEl>
                                          <p:spTgt spid="1031"/>
                                        </p:tgtEl>
                                      </p:cBhvr>
                                    </p:animEffect>
                                  </p:childTnLst>
                                </p:cTn>
                              </p:par>
                            </p:childTnLst>
                          </p:cTn>
                        </p:par>
                        <p:par>
                          <p:cTn id="47" fill="hold">
                            <p:stCondLst>
                              <p:cond delay="1000"/>
                            </p:stCondLst>
                            <p:childTnLst>
                              <p:par>
                                <p:cTn id="48" presetID="53" presetClass="entr" presetSubtype="16" fill="hold" nodeType="afterEffect">
                                  <p:stCondLst>
                                    <p:cond delay="0"/>
                                  </p:stCondLst>
                                  <p:childTnLst>
                                    <p:set>
                                      <p:cBhvr>
                                        <p:cTn id="49" dur="1" fill="hold">
                                          <p:stCondLst>
                                            <p:cond delay="0"/>
                                          </p:stCondLst>
                                        </p:cTn>
                                        <p:tgtEl>
                                          <p:spTgt spid="1043"/>
                                        </p:tgtEl>
                                        <p:attrNameLst>
                                          <p:attrName>style.visibility</p:attrName>
                                        </p:attrNameLst>
                                      </p:cBhvr>
                                      <p:to>
                                        <p:strVal val="visible"/>
                                      </p:to>
                                    </p:set>
                                    <p:anim calcmode="lin" valueType="num">
                                      <p:cBhvr>
                                        <p:cTn id="50" dur="500" fill="hold"/>
                                        <p:tgtEl>
                                          <p:spTgt spid="1043"/>
                                        </p:tgtEl>
                                        <p:attrNameLst>
                                          <p:attrName>ppt_w</p:attrName>
                                        </p:attrNameLst>
                                      </p:cBhvr>
                                      <p:tavLst>
                                        <p:tav tm="0">
                                          <p:val>
                                            <p:fltVal val="0"/>
                                          </p:val>
                                        </p:tav>
                                        <p:tav tm="100000">
                                          <p:val>
                                            <p:strVal val="#ppt_w"/>
                                          </p:val>
                                        </p:tav>
                                      </p:tavLst>
                                    </p:anim>
                                    <p:anim calcmode="lin" valueType="num">
                                      <p:cBhvr>
                                        <p:cTn id="51" dur="500" fill="hold"/>
                                        <p:tgtEl>
                                          <p:spTgt spid="1043"/>
                                        </p:tgtEl>
                                        <p:attrNameLst>
                                          <p:attrName>ppt_h</p:attrName>
                                        </p:attrNameLst>
                                      </p:cBhvr>
                                      <p:tavLst>
                                        <p:tav tm="0">
                                          <p:val>
                                            <p:fltVal val="0"/>
                                          </p:val>
                                        </p:tav>
                                        <p:tav tm="100000">
                                          <p:val>
                                            <p:strVal val="#ppt_h"/>
                                          </p:val>
                                        </p:tav>
                                      </p:tavLst>
                                    </p:anim>
                                    <p:animEffect transition="in" filter="fade">
                                      <p:cBhvr>
                                        <p:cTn id="52" dur="500"/>
                                        <p:tgtEl>
                                          <p:spTgt spid="1043"/>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par>
                          <p:cTn id="57" fill="hold">
                            <p:stCondLst>
                              <p:cond delay="2000"/>
                            </p:stCondLst>
                            <p:childTnLst>
                              <p:par>
                                <p:cTn id="58" presetID="23" presetClass="entr" presetSubtype="16" fill="hold" nodeType="afterEffect">
                                  <p:stCondLst>
                                    <p:cond delay="0"/>
                                  </p:stCondLst>
                                  <p:childTnLst>
                                    <p:set>
                                      <p:cBhvr>
                                        <p:cTn id="59" dur="1" fill="hold">
                                          <p:stCondLst>
                                            <p:cond delay="0"/>
                                          </p:stCondLst>
                                        </p:cTn>
                                        <p:tgtEl>
                                          <p:spTgt spid="84"/>
                                        </p:tgtEl>
                                        <p:attrNameLst>
                                          <p:attrName>style.visibility</p:attrName>
                                        </p:attrNameLst>
                                      </p:cBhvr>
                                      <p:to>
                                        <p:strVal val="visible"/>
                                      </p:to>
                                    </p:set>
                                    <p:anim calcmode="lin" valueType="num">
                                      <p:cBhvr>
                                        <p:cTn id="60" dur="500" fill="hold"/>
                                        <p:tgtEl>
                                          <p:spTgt spid="84"/>
                                        </p:tgtEl>
                                        <p:attrNameLst>
                                          <p:attrName>ppt_w</p:attrName>
                                        </p:attrNameLst>
                                      </p:cBhvr>
                                      <p:tavLst>
                                        <p:tav tm="0">
                                          <p:val>
                                            <p:fltVal val="0"/>
                                          </p:val>
                                        </p:tav>
                                        <p:tav tm="100000">
                                          <p:val>
                                            <p:strVal val="#ppt_w"/>
                                          </p:val>
                                        </p:tav>
                                      </p:tavLst>
                                    </p:anim>
                                    <p:anim calcmode="lin" valueType="num">
                                      <p:cBhvr>
                                        <p:cTn id="61"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53" presetClass="entr" presetSubtype="16" fill="hold" nodeType="withEffect">
                                  <p:stCondLst>
                                    <p:cond delay="0"/>
                                  </p:stCondLst>
                                  <p:childTnLst>
                                    <p:set>
                                      <p:cBhvr>
                                        <p:cTn id="68" dur="1" fill="hold">
                                          <p:stCondLst>
                                            <p:cond delay="0"/>
                                          </p:stCondLst>
                                        </p:cTn>
                                        <p:tgtEl>
                                          <p:spTgt spid="1047"/>
                                        </p:tgtEl>
                                        <p:attrNameLst>
                                          <p:attrName>style.visibility</p:attrName>
                                        </p:attrNameLst>
                                      </p:cBhvr>
                                      <p:to>
                                        <p:strVal val="visible"/>
                                      </p:to>
                                    </p:set>
                                    <p:anim calcmode="lin" valueType="num">
                                      <p:cBhvr>
                                        <p:cTn id="69" dur="500" fill="hold"/>
                                        <p:tgtEl>
                                          <p:spTgt spid="1047"/>
                                        </p:tgtEl>
                                        <p:attrNameLst>
                                          <p:attrName>ppt_w</p:attrName>
                                        </p:attrNameLst>
                                      </p:cBhvr>
                                      <p:tavLst>
                                        <p:tav tm="0">
                                          <p:val>
                                            <p:fltVal val="0"/>
                                          </p:val>
                                        </p:tav>
                                        <p:tav tm="100000">
                                          <p:val>
                                            <p:strVal val="#ppt_w"/>
                                          </p:val>
                                        </p:tav>
                                      </p:tavLst>
                                    </p:anim>
                                    <p:anim calcmode="lin" valueType="num">
                                      <p:cBhvr>
                                        <p:cTn id="70" dur="500" fill="hold"/>
                                        <p:tgtEl>
                                          <p:spTgt spid="1047"/>
                                        </p:tgtEl>
                                        <p:attrNameLst>
                                          <p:attrName>ppt_h</p:attrName>
                                        </p:attrNameLst>
                                      </p:cBhvr>
                                      <p:tavLst>
                                        <p:tav tm="0">
                                          <p:val>
                                            <p:fltVal val="0"/>
                                          </p:val>
                                        </p:tav>
                                        <p:tav tm="100000">
                                          <p:val>
                                            <p:strVal val="#ppt_h"/>
                                          </p:val>
                                        </p:tav>
                                      </p:tavLst>
                                    </p:anim>
                                    <p:animEffect transition="in" filter="fade">
                                      <p:cBhvr>
                                        <p:cTn id="71" dur="500"/>
                                        <p:tgtEl>
                                          <p:spTgt spid="1047"/>
                                        </p:tgtEl>
                                      </p:cBhvr>
                                    </p:animEffect>
                                  </p:childTnLst>
                                </p:cTn>
                              </p:par>
                            </p:childTnLst>
                          </p:cTn>
                        </p:par>
                        <p:par>
                          <p:cTn id="72" fill="hold">
                            <p:stCondLst>
                              <p:cond delay="500"/>
                            </p:stCondLst>
                            <p:childTnLst>
                              <p:par>
                                <p:cTn id="73" presetID="53" presetClass="entr" presetSubtype="16" fill="hold" nodeType="afterEffect">
                                  <p:stCondLst>
                                    <p:cond delay="0"/>
                                  </p:stCondLst>
                                  <p:childTnLst>
                                    <p:set>
                                      <p:cBhvr>
                                        <p:cTn id="74" dur="1" fill="hold">
                                          <p:stCondLst>
                                            <p:cond delay="0"/>
                                          </p:stCondLst>
                                        </p:cTn>
                                        <p:tgtEl>
                                          <p:spTgt spid="1033"/>
                                        </p:tgtEl>
                                        <p:attrNameLst>
                                          <p:attrName>style.visibility</p:attrName>
                                        </p:attrNameLst>
                                      </p:cBhvr>
                                      <p:to>
                                        <p:strVal val="visible"/>
                                      </p:to>
                                    </p:set>
                                    <p:anim calcmode="lin" valueType="num">
                                      <p:cBhvr>
                                        <p:cTn id="75" dur="500" fill="hold"/>
                                        <p:tgtEl>
                                          <p:spTgt spid="1033"/>
                                        </p:tgtEl>
                                        <p:attrNameLst>
                                          <p:attrName>ppt_w</p:attrName>
                                        </p:attrNameLst>
                                      </p:cBhvr>
                                      <p:tavLst>
                                        <p:tav tm="0">
                                          <p:val>
                                            <p:fltVal val="0"/>
                                          </p:val>
                                        </p:tav>
                                        <p:tav tm="100000">
                                          <p:val>
                                            <p:strVal val="#ppt_w"/>
                                          </p:val>
                                        </p:tav>
                                      </p:tavLst>
                                    </p:anim>
                                    <p:anim calcmode="lin" valueType="num">
                                      <p:cBhvr>
                                        <p:cTn id="76" dur="500" fill="hold"/>
                                        <p:tgtEl>
                                          <p:spTgt spid="1033"/>
                                        </p:tgtEl>
                                        <p:attrNameLst>
                                          <p:attrName>ppt_h</p:attrName>
                                        </p:attrNameLst>
                                      </p:cBhvr>
                                      <p:tavLst>
                                        <p:tav tm="0">
                                          <p:val>
                                            <p:fltVal val="0"/>
                                          </p:val>
                                        </p:tav>
                                        <p:tav tm="100000">
                                          <p:val>
                                            <p:strVal val="#ppt_h"/>
                                          </p:val>
                                        </p:tav>
                                      </p:tavLst>
                                    </p:anim>
                                    <p:animEffect transition="in" filter="fade">
                                      <p:cBhvr>
                                        <p:cTn id="77" dur="500"/>
                                        <p:tgtEl>
                                          <p:spTgt spid="10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fade">
                                      <p:cBhvr>
                                        <p:cTn id="82" dur="500"/>
                                        <p:tgtEl>
                                          <p:spTgt spid="82"/>
                                        </p:tgtEl>
                                      </p:cBhvr>
                                    </p:animEffect>
                                  </p:childTnLst>
                                </p:cTn>
                              </p:par>
                              <p:par>
                                <p:cTn id="83" presetID="53" presetClass="entr" presetSubtype="16"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p:cTn id="85" dur="500" fill="hold"/>
                                        <p:tgtEl>
                                          <p:spTgt spid="98"/>
                                        </p:tgtEl>
                                        <p:attrNameLst>
                                          <p:attrName>ppt_w</p:attrName>
                                        </p:attrNameLst>
                                      </p:cBhvr>
                                      <p:tavLst>
                                        <p:tav tm="0">
                                          <p:val>
                                            <p:fltVal val="0"/>
                                          </p:val>
                                        </p:tav>
                                        <p:tav tm="100000">
                                          <p:val>
                                            <p:strVal val="#ppt_w"/>
                                          </p:val>
                                        </p:tav>
                                      </p:tavLst>
                                    </p:anim>
                                    <p:anim calcmode="lin" valueType="num">
                                      <p:cBhvr>
                                        <p:cTn id="86" dur="500" fill="hold"/>
                                        <p:tgtEl>
                                          <p:spTgt spid="98"/>
                                        </p:tgtEl>
                                        <p:attrNameLst>
                                          <p:attrName>ppt_h</p:attrName>
                                        </p:attrNameLst>
                                      </p:cBhvr>
                                      <p:tavLst>
                                        <p:tav tm="0">
                                          <p:val>
                                            <p:fltVal val="0"/>
                                          </p:val>
                                        </p:tav>
                                        <p:tav tm="100000">
                                          <p:val>
                                            <p:strVal val="#ppt_h"/>
                                          </p:val>
                                        </p:tav>
                                      </p:tavLst>
                                    </p:anim>
                                    <p:animEffect transition="in" filter="fade">
                                      <p:cBhvr>
                                        <p:cTn id="87" dur="500"/>
                                        <p:tgtEl>
                                          <p:spTgt spid="98"/>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childTnLst>
                          </p:cTn>
                        </p:par>
                        <p:par>
                          <p:cTn id="92" fill="hold">
                            <p:stCondLst>
                              <p:cond delay="1000"/>
                            </p:stCondLst>
                            <p:childTnLst>
                              <p:par>
                                <p:cTn id="93" presetID="53" presetClass="entr" presetSubtype="16" fill="hold" nodeType="afterEffect">
                                  <p:stCondLst>
                                    <p:cond delay="0"/>
                                  </p:stCondLst>
                                  <p:childTnLst>
                                    <p:set>
                                      <p:cBhvr>
                                        <p:cTn id="94" dur="1" fill="hold">
                                          <p:stCondLst>
                                            <p:cond delay="0"/>
                                          </p:stCondLst>
                                        </p:cTn>
                                        <p:tgtEl>
                                          <p:spTgt spid="1030"/>
                                        </p:tgtEl>
                                        <p:attrNameLst>
                                          <p:attrName>style.visibility</p:attrName>
                                        </p:attrNameLst>
                                      </p:cBhvr>
                                      <p:to>
                                        <p:strVal val="visible"/>
                                      </p:to>
                                    </p:set>
                                    <p:anim calcmode="lin" valueType="num">
                                      <p:cBhvr>
                                        <p:cTn id="95" dur="500" fill="hold"/>
                                        <p:tgtEl>
                                          <p:spTgt spid="1030"/>
                                        </p:tgtEl>
                                        <p:attrNameLst>
                                          <p:attrName>ppt_w</p:attrName>
                                        </p:attrNameLst>
                                      </p:cBhvr>
                                      <p:tavLst>
                                        <p:tav tm="0">
                                          <p:val>
                                            <p:fltVal val="0"/>
                                          </p:val>
                                        </p:tav>
                                        <p:tav tm="100000">
                                          <p:val>
                                            <p:strVal val="#ppt_w"/>
                                          </p:val>
                                        </p:tav>
                                      </p:tavLst>
                                    </p:anim>
                                    <p:anim calcmode="lin" valueType="num">
                                      <p:cBhvr>
                                        <p:cTn id="96" dur="500" fill="hold"/>
                                        <p:tgtEl>
                                          <p:spTgt spid="1030"/>
                                        </p:tgtEl>
                                        <p:attrNameLst>
                                          <p:attrName>ppt_h</p:attrName>
                                        </p:attrNameLst>
                                      </p:cBhvr>
                                      <p:tavLst>
                                        <p:tav tm="0">
                                          <p:val>
                                            <p:fltVal val="0"/>
                                          </p:val>
                                        </p:tav>
                                        <p:tav tm="100000">
                                          <p:val>
                                            <p:strVal val="#ppt_h"/>
                                          </p:val>
                                        </p:tav>
                                      </p:tavLst>
                                    </p:anim>
                                    <p:animEffect transition="in" filter="fade">
                                      <p:cBhvr>
                                        <p:cTn id="97" dur="500"/>
                                        <p:tgtEl>
                                          <p:spTgt spid="10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53" presetClass="entr" presetSubtype="16" fill="hold" nodeType="withEffect">
                                  <p:stCondLst>
                                    <p:cond delay="0"/>
                                  </p:stCondLst>
                                  <p:childTnLst>
                                    <p:set>
                                      <p:cBhvr>
                                        <p:cTn id="104" dur="1" fill="hold">
                                          <p:stCondLst>
                                            <p:cond delay="0"/>
                                          </p:stCondLst>
                                        </p:cTn>
                                        <p:tgtEl>
                                          <p:spTgt spid="100"/>
                                        </p:tgtEl>
                                        <p:attrNameLst>
                                          <p:attrName>style.visibility</p:attrName>
                                        </p:attrNameLst>
                                      </p:cBhvr>
                                      <p:to>
                                        <p:strVal val="visible"/>
                                      </p:to>
                                    </p:set>
                                    <p:anim calcmode="lin" valueType="num">
                                      <p:cBhvr>
                                        <p:cTn id="105" dur="500" fill="hold"/>
                                        <p:tgtEl>
                                          <p:spTgt spid="100"/>
                                        </p:tgtEl>
                                        <p:attrNameLst>
                                          <p:attrName>ppt_w</p:attrName>
                                        </p:attrNameLst>
                                      </p:cBhvr>
                                      <p:tavLst>
                                        <p:tav tm="0">
                                          <p:val>
                                            <p:fltVal val="0"/>
                                          </p:val>
                                        </p:tav>
                                        <p:tav tm="100000">
                                          <p:val>
                                            <p:strVal val="#ppt_w"/>
                                          </p:val>
                                        </p:tav>
                                      </p:tavLst>
                                    </p:anim>
                                    <p:anim calcmode="lin" valueType="num">
                                      <p:cBhvr>
                                        <p:cTn id="106" dur="500" fill="hold"/>
                                        <p:tgtEl>
                                          <p:spTgt spid="100"/>
                                        </p:tgtEl>
                                        <p:attrNameLst>
                                          <p:attrName>ppt_h</p:attrName>
                                        </p:attrNameLst>
                                      </p:cBhvr>
                                      <p:tavLst>
                                        <p:tav tm="0">
                                          <p:val>
                                            <p:fltVal val="0"/>
                                          </p:val>
                                        </p:tav>
                                        <p:tav tm="100000">
                                          <p:val>
                                            <p:strVal val="#ppt_h"/>
                                          </p:val>
                                        </p:tav>
                                      </p:tavLst>
                                    </p:anim>
                                    <p:animEffect transition="in" filter="fade">
                                      <p:cBhvr>
                                        <p:cTn id="107" dur="500"/>
                                        <p:tgtEl>
                                          <p:spTgt spid="100"/>
                                        </p:tgtEl>
                                      </p:cBhvr>
                                    </p:animEffect>
                                  </p:childTnLst>
                                </p:cTn>
                              </p:par>
                              <p:par>
                                <p:cTn id="108" presetID="53" presetClass="entr" presetSubtype="16" fill="hold" nodeType="withEffect">
                                  <p:stCondLst>
                                    <p:cond delay="0"/>
                                  </p:stCondLst>
                                  <p:childTnLst>
                                    <p:set>
                                      <p:cBhvr>
                                        <p:cTn id="109" dur="1" fill="hold">
                                          <p:stCondLst>
                                            <p:cond delay="0"/>
                                          </p:stCondLst>
                                        </p:cTn>
                                        <p:tgtEl>
                                          <p:spTgt spid="1035"/>
                                        </p:tgtEl>
                                        <p:attrNameLst>
                                          <p:attrName>style.visibility</p:attrName>
                                        </p:attrNameLst>
                                      </p:cBhvr>
                                      <p:to>
                                        <p:strVal val="visible"/>
                                      </p:to>
                                    </p:set>
                                    <p:anim calcmode="lin" valueType="num">
                                      <p:cBhvr>
                                        <p:cTn id="110" dur="500" fill="hold"/>
                                        <p:tgtEl>
                                          <p:spTgt spid="1035"/>
                                        </p:tgtEl>
                                        <p:attrNameLst>
                                          <p:attrName>ppt_w</p:attrName>
                                        </p:attrNameLst>
                                      </p:cBhvr>
                                      <p:tavLst>
                                        <p:tav tm="0">
                                          <p:val>
                                            <p:fltVal val="0"/>
                                          </p:val>
                                        </p:tav>
                                        <p:tav tm="100000">
                                          <p:val>
                                            <p:strVal val="#ppt_w"/>
                                          </p:val>
                                        </p:tav>
                                      </p:tavLst>
                                    </p:anim>
                                    <p:anim calcmode="lin" valueType="num">
                                      <p:cBhvr>
                                        <p:cTn id="111" dur="500" fill="hold"/>
                                        <p:tgtEl>
                                          <p:spTgt spid="1035"/>
                                        </p:tgtEl>
                                        <p:attrNameLst>
                                          <p:attrName>ppt_h</p:attrName>
                                        </p:attrNameLst>
                                      </p:cBhvr>
                                      <p:tavLst>
                                        <p:tav tm="0">
                                          <p:val>
                                            <p:fltVal val="0"/>
                                          </p:val>
                                        </p:tav>
                                        <p:tav tm="100000">
                                          <p:val>
                                            <p:strVal val="#ppt_h"/>
                                          </p:val>
                                        </p:tav>
                                      </p:tavLst>
                                    </p:anim>
                                    <p:animEffect transition="in" filter="fade">
                                      <p:cBhvr>
                                        <p:cTn id="112" dur="500"/>
                                        <p:tgtEl>
                                          <p:spTgt spid="1035"/>
                                        </p:tgtEl>
                                      </p:cBhvr>
                                    </p:animEffect>
                                  </p:childTnLst>
                                </p:cTn>
                              </p:par>
                              <p:par>
                                <p:cTn id="113" presetID="53" presetClass="entr" presetSubtype="16" fill="hold" nodeType="withEffect">
                                  <p:stCondLst>
                                    <p:cond delay="0"/>
                                  </p:stCondLst>
                                  <p:childTnLst>
                                    <p:set>
                                      <p:cBhvr>
                                        <p:cTn id="114" dur="1" fill="hold">
                                          <p:stCondLst>
                                            <p:cond delay="0"/>
                                          </p:stCondLst>
                                        </p:cTn>
                                        <p:tgtEl>
                                          <p:spTgt spid="101"/>
                                        </p:tgtEl>
                                        <p:attrNameLst>
                                          <p:attrName>style.visibility</p:attrName>
                                        </p:attrNameLst>
                                      </p:cBhvr>
                                      <p:to>
                                        <p:strVal val="visible"/>
                                      </p:to>
                                    </p:set>
                                    <p:anim calcmode="lin" valueType="num">
                                      <p:cBhvr>
                                        <p:cTn id="115" dur="500" fill="hold"/>
                                        <p:tgtEl>
                                          <p:spTgt spid="101"/>
                                        </p:tgtEl>
                                        <p:attrNameLst>
                                          <p:attrName>ppt_w</p:attrName>
                                        </p:attrNameLst>
                                      </p:cBhvr>
                                      <p:tavLst>
                                        <p:tav tm="0">
                                          <p:val>
                                            <p:fltVal val="0"/>
                                          </p:val>
                                        </p:tav>
                                        <p:tav tm="100000">
                                          <p:val>
                                            <p:strVal val="#ppt_w"/>
                                          </p:val>
                                        </p:tav>
                                      </p:tavLst>
                                    </p:anim>
                                    <p:anim calcmode="lin" valueType="num">
                                      <p:cBhvr>
                                        <p:cTn id="116" dur="500" fill="hold"/>
                                        <p:tgtEl>
                                          <p:spTgt spid="101"/>
                                        </p:tgtEl>
                                        <p:attrNameLst>
                                          <p:attrName>ppt_h</p:attrName>
                                        </p:attrNameLst>
                                      </p:cBhvr>
                                      <p:tavLst>
                                        <p:tav tm="0">
                                          <p:val>
                                            <p:fltVal val="0"/>
                                          </p:val>
                                        </p:tav>
                                        <p:tav tm="100000">
                                          <p:val>
                                            <p:strVal val="#ppt_h"/>
                                          </p:val>
                                        </p:tav>
                                      </p:tavLst>
                                    </p:anim>
                                    <p:animEffect transition="in" filter="fade">
                                      <p:cBhvr>
                                        <p:cTn id="117" dur="500"/>
                                        <p:tgtEl>
                                          <p:spTgt spid="101"/>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77"/>
                                        </p:tgtEl>
                                        <p:attrNameLst>
                                          <p:attrName>style.visibility</p:attrName>
                                        </p:attrNameLst>
                                      </p:cBhvr>
                                      <p:to>
                                        <p:strVal val="visible"/>
                                      </p:to>
                                    </p:set>
                                    <p:anim calcmode="lin" valueType="num">
                                      <p:cBhvr>
                                        <p:cTn id="120" dur="500" fill="hold"/>
                                        <p:tgtEl>
                                          <p:spTgt spid="77"/>
                                        </p:tgtEl>
                                        <p:attrNameLst>
                                          <p:attrName>ppt_w</p:attrName>
                                        </p:attrNameLst>
                                      </p:cBhvr>
                                      <p:tavLst>
                                        <p:tav tm="0">
                                          <p:val>
                                            <p:fltVal val="0"/>
                                          </p:val>
                                        </p:tav>
                                        <p:tav tm="100000">
                                          <p:val>
                                            <p:strVal val="#ppt_w"/>
                                          </p:val>
                                        </p:tav>
                                      </p:tavLst>
                                    </p:anim>
                                    <p:anim calcmode="lin" valueType="num">
                                      <p:cBhvr>
                                        <p:cTn id="121" dur="500" fill="hold"/>
                                        <p:tgtEl>
                                          <p:spTgt spid="77"/>
                                        </p:tgtEl>
                                        <p:attrNameLst>
                                          <p:attrName>ppt_h</p:attrName>
                                        </p:attrNameLst>
                                      </p:cBhvr>
                                      <p:tavLst>
                                        <p:tav tm="0">
                                          <p:val>
                                            <p:fltVal val="0"/>
                                          </p:val>
                                        </p:tav>
                                        <p:tav tm="100000">
                                          <p:val>
                                            <p:strVal val="#ppt_h"/>
                                          </p:val>
                                        </p:tav>
                                      </p:tavLst>
                                    </p:anim>
                                    <p:animEffect transition="in" filter="fade">
                                      <p:cBhvr>
                                        <p:cTn id="12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P spid="54" grpId="0"/>
      <p:bldP spid="56" grpId="0" animBg="1"/>
      <p:bldP spid="71" grpId="0" animBg="1"/>
      <p:bldP spid="79" grpId="0"/>
      <p:bldP spid="80" grpId="0"/>
      <p:bldP spid="81" grpId="0"/>
      <p:bldP spid="82" grpId="0"/>
      <p:bldP spid="83"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椭圆 111" descr="D:\uidq1343\Desktop\室内定位\IPS\timg (41).jpg"/>
          <p:cNvSpPr/>
          <p:nvPr/>
        </p:nvSpPr>
        <p:spPr>
          <a:xfrm>
            <a:off x="8491961" y="1871327"/>
            <a:ext cx="2187615" cy="2199509"/>
          </a:xfrm>
          <a:prstGeom prst="ellipse">
            <a:avLst/>
          </a:prstGeom>
          <a:blipFill>
            <a:blip r:embed="rId2">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矩形 7">
            <a:extLst>
              <a:ext uri="{FF2B5EF4-FFF2-40B4-BE49-F238E27FC236}">
                <a16:creationId xmlns="" xmlns:a16="http://schemas.microsoft.com/office/drawing/2014/main" id="{02AFF71E-C022-4483-A847-997F877ADE3E}"/>
              </a:ext>
            </a:extLst>
          </p:cNvPr>
          <p:cNvSpPr/>
          <p:nvPr/>
        </p:nvSpPr>
        <p:spPr>
          <a:xfrm>
            <a:off x="108309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不依赖停车场外设信号设备，无需额外安装附件，可无限制拓展覆盖停车场，无需后期投入资源维护</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 name="矩形 8">
            <a:extLst>
              <a:ext uri="{FF2B5EF4-FFF2-40B4-BE49-F238E27FC236}">
                <a16:creationId xmlns="" xmlns:a16="http://schemas.microsoft.com/office/drawing/2014/main" id="{CB1BBFA0-C334-4D96-B461-80DB26634660}"/>
              </a:ext>
            </a:extLst>
          </p:cNvPr>
          <p:cNvSpPr/>
          <p:nvPr/>
        </p:nvSpPr>
        <p:spPr>
          <a:xfrm>
            <a:off x="477401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信号的采集和推送无需良好的网络环境，借助车联网特性，可在网络环境良好的时刻成功上传数据</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42" name="Oval 44">
            <a:extLst>
              <a:ext uri="{FF2B5EF4-FFF2-40B4-BE49-F238E27FC236}">
                <a16:creationId xmlns="" xmlns:a16="http://schemas.microsoft.com/office/drawing/2014/main" id="{4CAFEF19-6D2F-443A-B748-42F5AF83A41A}"/>
              </a:ext>
            </a:extLst>
          </p:cNvPr>
          <p:cNvSpPr>
            <a:spLocks noChangeArrowheads="1"/>
          </p:cNvSpPr>
          <p:nvPr/>
        </p:nvSpPr>
        <p:spPr bwMode="auto">
          <a:xfrm>
            <a:off x="588092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 xmlns:a16="http://schemas.microsoft.com/office/drawing/2014/main" id="{B6AE70DD-541D-4C2A-9570-1CC7C67D11A5}"/>
              </a:ext>
            </a:extLst>
          </p:cNvPr>
          <p:cNvSpPr>
            <a:spLocks noChangeArrowheads="1"/>
          </p:cNvSpPr>
          <p:nvPr/>
        </p:nvSpPr>
        <p:spPr bwMode="auto">
          <a:xfrm>
            <a:off x="588092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 xmlns:a16="http://schemas.microsoft.com/office/drawing/2014/main" id="{24613336-022E-46BE-83B6-EFE163C7F589}"/>
              </a:ext>
            </a:extLst>
          </p:cNvPr>
          <p:cNvSpPr>
            <a:spLocks noChangeArrowheads="1"/>
          </p:cNvSpPr>
          <p:nvPr/>
        </p:nvSpPr>
        <p:spPr bwMode="auto">
          <a:xfrm>
            <a:off x="588092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 xmlns:a16="http://schemas.microsoft.com/office/drawing/2014/main" id="{77829305-228E-4ABD-91E5-2E7F13AD1242}"/>
              </a:ext>
            </a:extLst>
          </p:cNvPr>
          <p:cNvSpPr>
            <a:spLocks noChangeArrowheads="1"/>
          </p:cNvSpPr>
          <p:nvPr/>
        </p:nvSpPr>
        <p:spPr bwMode="auto">
          <a:xfrm>
            <a:off x="9648920"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 xmlns:a16="http://schemas.microsoft.com/office/drawing/2014/main" id="{4E9F3929-B5DC-4398-8F6E-AE70C3FE0C8B}"/>
              </a:ext>
            </a:extLst>
          </p:cNvPr>
          <p:cNvSpPr>
            <a:spLocks noChangeArrowheads="1"/>
          </p:cNvSpPr>
          <p:nvPr/>
        </p:nvSpPr>
        <p:spPr bwMode="auto">
          <a:xfrm>
            <a:off x="9648920"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 xmlns:a16="http://schemas.microsoft.com/office/drawing/2014/main" id="{8AE11F46-A4D3-488F-A061-0C4C50246C05}"/>
              </a:ext>
            </a:extLst>
          </p:cNvPr>
          <p:cNvSpPr>
            <a:spLocks noChangeArrowheads="1"/>
          </p:cNvSpPr>
          <p:nvPr/>
        </p:nvSpPr>
        <p:spPr bwMode="auto">
          <a:xfrm>
            <a:off x="9648920"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矩形 82">
            <a:extLst>
              <a:ext uri="{FF2B5EF4-FFF2-40B4-BE49-F238E27FC236}">
                <a16:creationId xmlns="" xmlns:a16="http://schemas.microsoft.com/office/drawing/2014/main" id="{B472A483-D3E1-4E97-A769-E5A43E8EF4A3}"/>
              </a:ext>
            </a:extLst>
          </p:cNvPr>
          <p:cNvSpPr/>
          <p:nvPr/>
        </p:nvSpPr>
        <p:spPr>
          <a:xfrm>
            <a:off x="8544993"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借助大数据平台分析运算能力，将数据清洗整理后采用</a:t>
            </a:r>
            <a:r>
              <a:rPr lang="en-US" altLang="zh-CN"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DR</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算法完整构建行车路径，实现车辆定位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Oval 44">
            <a:extLst>
              <a:ext uri="{FF2B5EF4-FFF2-40B4-BE49-F238E27FC236}">
                <a16:creationId xmlns=""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a:t>
            </a:r>
            <a:r>
              <a:rPr lang="zh-CN" altLang="en-US" dirty="0" smtClean="0"/>
              <a:t>方案特征优势</a:t>
            </a:r>
            <a:endParaRPr lang="zh-CN" altLang="en-US" dirty="0"/>
          </a:p>
        </p:txBody>
      </p:sp>
      <p:sp>
        <p:nvSpPr>
          <p:cNvPr id="98" name="椭圆 9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0072063" y="1825613"/>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sp>
        <p:nvSpPr>
          <p:cNvPr id="2" name="TextBox 1"/>
          <p:cNvSpPr txBox="1"/>
          <p:nvPr/>
        </p:nvSpPr>
        <p:spPr>
          <a:xfrm>
            <a:off x="1560499" y="4343354"/>
            <a:ext cx="1545616" cy="307777"/>
          </a:xfrm>
          <a:prstGeom prst="rect">
            <a:avLst/>
          </a:prstGeom>
        </p:spPr>
        <p:txBody>
          <a:bodyPr wrap="none" rtlCol="0">
            <a:spAutoFit/>
          </a:bodyPr>
          <a:lstStyle/>
          <a:p>
            <a:pPr algn="l"/>
            <a:r>
              <a:rPr lang="en-US" altLang="zh-CN" sz="14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Infrastucture</a:t>
            </a:r>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-free</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2" name="TextBox 101"/>
          <p:cNvSpPr txBox="1"/>
          <p:nvPr/>
        </p:nvSpPr>
        <p:spPr>
          <a:xfrm>
            <a:off x="4801564" y="4316976"/>
            <a:ext cx="2323072" cy="307777"/>
          </a:xfrm>
          <a:prstGeom prst="rect">
            <a:avLst/>
          </a:prstGeom>
        </p:spPr>
        <p:txBody>
          <a:bodyPr wrap="none" rtlCol="0">
            <a:spAutoFit/>
          </a:bodyPr>
          <a:lstStyle>
            <a:defPPr>
              <a:defRPr lang="zh-CN"/>
            </a:defPPr>
            <a:lvl1pPr>
              <a:defRPr sz="140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dirty="0"/>
              <a:t>Low-Network requirements</a:t>
            </a:r>
            <a:endParaRPr lang="zh-CN" altLang="en-US" dirty="0"/>
          </a:p>
        </p:txBody>
      </p:sp>
      <p:sp>
        <p:nvSpPr>
          <p:cNvPr id="103" name="TextBox 102"/>
          <p:cNvSpPr txBox="1"/>
          <p:nvPr/>
        </p:nvSpPr>
        <p:spPr>
          <a:xfrm>
            <a:off x="9144562" y="4312555"/>
            <a:ext cx="1040670" cy="307777"/>
          </a:xfrm>
          <a:prstGeom prst="rect">
            <a:avLst/>
          </a:prstGeom>
        </p:spPr>
        <p:txBody>
          <a:bodyPr wrap="none" rtlCol="0">
            <a:spAutoFit/>
          </a:bodyPr>
          <a:lstStyle/>
          <a:p>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traceability</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6" name="椭圆 105" descr="D:\uidq1343\Desktop\室内定位\IPS\timg (39).jpg"/>
          <p:cNvSpPr/>
          <p:nvPr/>
        </p:nvSpPr>
        <p:spPr>
          <a:xfrm>
            <a:off x="1312940" y="1818255"/>
            <a:ext cx="2203984" cy="2110894"/>
          </a:xfrm>
          <a:prstGeom prst="ellipse">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4" name="椭圆 9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109" name="椭圆 108" descr="D:\uidq1343\Desktop\室内定位\IPS\timg (40).jpg"/>
          <p:cNvSpPr/>
          <p:nvPr/>
        </p:nvSpPr>
        <p:spPr>
          <a:xfrm>
            <a:off x="4797359" y="1807857"/>
            <a:ext cx="2306057" cy="2178941"/>
          </a:xfrm>
          <a:prstGeom prst="ellipse">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6" name="椭圆 9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502388"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Tree>
    <p:extLst>
      <p:ext uri="{BB962C8B-B14F-4D97-AF65-F5344CB8AC3E}">
        <p14:creationId xmlns:p14="http://schemas.microsoft.com/office/powerpoint/2010/main" val="30187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par>
                                <p:cTn id="10" presetID="53" presetClass="entr" presetSubtype="16"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500" fill="hold"/>
                                        <p:tgtEl>
                                          <p:spTgt spid="106"/>
                                        </p:tgtEl>
                                        <p:attrNameLst>
                                          <p:attrName>ppt_w</p:attrName>
                                        </p:attrNameLst>
                                      </p:cBhvr>
                                      <p:tavLst>
                                        <p:tav tm="0">
                                          <p:val>
                                            <p:fltVal val="0"/>
                                          </p:val>
                                        </p:tav>
                                        <p:tav tm="100000">
                                          <p:val>
                                            <p:strVal val="#ppt_w"/>
                                          </p:val>
                                        </p:tav>
                                      </p:tavLst>
                                    </p:anim>
                                    <p:anim calcmode="lin" valueType="num">
                                      <p:cBhvr>
                                        <p:cTn id="13" dur="500" fill="hold"/>
                                        <p:tgtEl>
                                          <p:spTgt spid="106"/>
                                        </p:tgtEl>
                                        <p:attrNameLst>
                                          <p:attrName>ppt_h</p:attrName>
                                        </p:attrNameLst>
                                      </p:cBhvr>
                                      <p:tavLst>
                                        <p:tav tm="0">
                                          <p:val>
                                            <p:fltVal val="0"/>
                                          </p:val>
                                        </p:tav>
                                        <p:tav tm="100000">
                                          <p:val>
                                            <p:strVal val="#ppt_h"/>
                                          </p:val>
                                        </p:tav>
                                      </p:tavLst>
                                    </p:anim>
                                    <p:animEffect transition="in" filter="fade">
                                      <p:cBhvr>
                                        <p:cTn id="14" dur="500"/>
                                        <p:tgtEl>
                                          <p:spTgt spid="10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500"/>
                            </p:stCondLst>
                            <p:childTnLst>
                              <p:par>
                                <p:cTn id="21" presetID="55"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p:cTn id="23" dur="1000" fill="hold"/>
                                        <p:tgtEl>
                                          <p:spTgt spid="85"/>
                                        </p:tgtEl>
                                        <p:attrNameLst>
                                          <p:attrName>ppt_w</p:attrName>
                                        </p:attrNameLst>
                                      </p:cBhvr>
                                      <p:tavLst>
                                        <p:tav tm="0">
                                          <p:val>
                                            <p:strVal val="#ppt_w*0.70"/>
                                          </p:val>
                                        </p:tav>
                                        <p:tav tm="100000">
                                          <p:val>
                                            <p:strVal val="#ppt_w"/>
                                          </p:val>
                                        </p:tav>
                                      </p:tavLst>
                                    </p:anim>
                                    <p:anim calcmode="lin" valueType="num">
                                      <p:cBhvr>
                                        <p:cTn id="24" dur="1000" fill="hold"/>
                                        <p:tgtEl>
                                          <p:spTgt spid="85"/>
                                        </p:tgtEl>
                                        <p:attrNameLst>
                                          <p:attrName>ppt_h</p:attrName>
                                        </p:attrNameLst>
                                      </p:cBhvr>
                                      <p:tavLst>
                                        <p:tav tm="0">
                                          <p:val>
                                            <p:strVal val="#ppt_h"/>
                                          </p:val>
                                        </p:tav>
                                        <p:tav tm="100000">
                                          <p:val>
                                            <p:strVal val="#ppt_h"/>
                                          </p:val>
                                        </p:tav>
                                      </p:tavLst>
                                    </p:anim>
                                    <p:animEffect transition="in" filter="fade">
                                      <p:cBhvr>
                                        <p:cTn id="25" dur="1000"/>
                                        <p:tgtEl>
                                          <p:spTgt spid="85"/>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1000" fill="hold"/>
                                        <p:tgtEl>
                                          <p:spTgt spid="86"/>
                                        </p:tgtEl>
                                        <p:attrNameLst>
                                          <p:attrName>ppt_w</p:attrName>
                                        </p:attrNameLst>
                                      </p:cBhvr>
                                      <p:tavLst>
                                        <p:tav tm="0">
                                          <p:val>
                                            <p:strVal val="#ppt_w*0.70"/>
                                          </p:val>
                                        </p:tav>
                                        <p:tav tm="100000">
                                          <p:val>
                                            <p:strVal val="#ppt_w"/>
                                          </p:val>
                                        </p:tav>
                                      </p:tavLst>
                                    </p:anim>
                                    <p:anim calcmode="lin" valueType="num">
                                      <p:cBhvr>
                                        <p:cTn id="29" dur="1000" fill="hold"/>
                                        <p:tgtEl>
                                          <p:spTgt spid="86"/>
                                        </p:tgtEl>
                                        <p:attrNameLst>
                                          <p:attrName>ppt_h</p:attrName>
                                        </p:attrNameLst>
                                      </p:cBhvr>
                                      <p:tavLst>
                                        <p:tav tm="0">
                                          <p:val>
                                            <p:strVal val="#ppt_h"/>
                                          </p:val>
                                        </p:tav>
                                        <p:tav tm="100000">
                                          <p:val>
                                            <p:strVal val="#ppt_h"/>
                                          </p:val>
                                        </p:tav>
                                      </p:tavLst>
                                    </p:anim>
                                    <p:animEffect transition="in" filter="fade">
                                      <p:cBhvr>
                                        <p:cTn id="30" dur="1000"/>
                                        <p:tgtEl>
                                          <p:spTgt spid="86"/>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1000" fill="hold"/>
                                        <p:tgtEl>
                                          <p:spTgt spid="87"/>
                                        </p:tgtEl>
                                        <p:attrNameLst>
                                          <p:attrName>ppt_w</p:attrName>
                                        </p:attrNameLst>
                                      </p:cBhvr>
                                      <p:tavLst>
                                        <p:tav tm="0">
                                          <p:val>
                                            <p:strVal val="#ppt_w*0.70"/>
                                          </p:val>
                                        </p:tav>
                                        <p:tav tm="100000">
                                          <p:val>
                                            <p:strVal val="#ppt_w"/>
                                          </p:val>
                                        </p:tav>
                                      </p:tavLst>
                                    </p:anim>
                                    <p:anim calcmode="lin" valueType="num">
                                      <p:cBhvr>
                                        <p:cTn id="34" dur="1000" fill="hold"/>
                                        <p:tgtEl>
                                          <p:spTgt spid="87"/>
                                        </p:tgtEl>
                                        <p:attrNameLst>
                                          <p:attrName>ppt_h</p:attrName>
                                        </p:attrNameLst>
                                      </p:cBhvr>
                                      <p:tavLst>
                                        <p:tav tm="0">
                                          <p:val>
                                            <p:strVal val="#ppt_h"/>
                                          </p:val>
                                        </p:tav>
                                        <p:tav tm="100000">
                                          <p:val>
                                            <p:strVal val="#ppt_h"/>
                                          </p:val>
                                        </p:tav>
                                      </p:tavLst>
                                    </p:anim>
                                    <p:animEffect transition="in" filter="fade">
                                      <p:cBhvr>
                                        <p:cTn id="35" dur="1000"/>
                                        <p:tgtEl>
                                          <p:spTgt spid="8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1" nodeType="clickEffect">
                                  <p:stCondLst>
                                    <p:cond delay="0"/>
                                  </p:stCondLst>
                                  <p:childTnLst>
                                    <p:set>
                                      <p:cBhvr>
                                        <p:cTn id="43" dur="1" fill="hold">
                                          <p:stCondLst>
                                            <p:cond delay="0"/>
                                          </p:stCondLst>
                                        </p:cTn>
                                        <p:tgtEl>
                                          <p:spTgt spid="96"/>
                                        </p:tgtEl>
                                        <p:attrNameLst>
                                          <p:attrName>style.visibility</p:attrName>
                                        </p:attrNameLst>
                                      </p:cBhvr>
                                      <p:to>
                                        <p:strVal val="visible"/>
                                      </p:to>
                                    </p:set>
                                    <p:anim calcmode="lin" valueType="num">
                                      <p:cBhvr>
                                        <p:cTn id="44" dur="500" fill="hold"/>
                                        <p:tgtEl>
                                          <p:spTgt spid="96"/>
                                        </p:tgtEl>
                                        <p:attrNameLst>
                                          <p:attrName>ppt_w</p:attrName>
                                        </p:attrNameLst>
                                      </p:cBhvr>
                                      <p:tavLst>
                                        <p:tav tm="0">
                                          <p:val>
                                            <p:fltVal val="0"/>
                                          </p:val>
                                        </p:tav>
                                        <p:tav tm="100000">
                                          <p:val>
                                            <p:strVal val="#ppt_w"/>
                                          </p:val>
                                        </p:tav>
                                      </p:tavLst>
                                    </p:anim>
                                    <p:anim calcmode="lin" valueType="num">
                                      <p:cBhvr>
                                        <p:cTn id="45" dur="500" fill="hold"/>
                                        <p:tgtEl>
                                          <p:spTgt spid="96"/>
                                        </p:tgtEl>
                                        <p:attrNameLst>
                                          <p:attrName>ppt_h</p:attrName>
                                        </p:attrNameLst>
                                      </p:cBhvr>
                                      <p:tavLst>
                                        <p:tav tm="0">
                                          <p:val>
                                            <p:fltVal val="0"/>
                                          </p:val>
                                        </p:tav>
                                        <p:tav tm="100000">
                                          <p:val>
                                            <p:strVal val="#ppt_h"/>
                                          </p:val>
                                        </p:tav>
                                      </p:tavLst>
                                    </p:anim>
                                    <p:animEffect transition="in" filter="fade">
                                      <p:cBhvr>
                                        <p:cTn id="46" dur="500"/>
                                        <p:tgtEl>
                                          <p:spTgt spid="96"/>
                                        </p:tgtEl>
                                      </p:cBhvr>
                                    </p:animEffect>
                                  </p:childTnLst>
                                </p:cTn>
                              </p:par>
                              <p:par>
                                <p:cTn id="47" presetID="53" presetClass="entr" presetSubtype="16"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 calcmode="lin" valueType="num">
                                      <p:cBhvr>
                                        <p:cTn id="49" dur="500" fill="hold"/>
                                        <p:tgtEl>
                                          <p:spTgt spid="109"/>
                                        </p:tgtEl>
                                        <p:attrNameLst>
                                          <p:attrName>ppt_w</p:attrName>
                                        </p:attrNameLst>
                                      </p:cBhvr>
                                      <p:tavLst>
                                        <p:tav tm="0">
                                          <p:val>
                                            <p:fltVal val="0"/>
                                          </p:val>
                                        </p:tav>
                                        <p:tav tm="100000">
                                          <p:val>
                                            <p:strVal val="#ppt_w"/>
                                          </p:val>
                                        </p:tav>
                                      </p:tavLst>
                                    </p:anim>
                                    <p:anim calcmode="lin" valueType="num">
                                      <p:cBhvr>
                                        <p:cTn id="50" dur="500" fill="hold"/>
                                        <p:tgtEl>
                                          <p:spTgt spid="109"/>
                                        </p:tgtEl>
                                        <p:attrNameLst>
                                          <p:attrName>ppt_h</p:attrName>
                                        </p:attrNameLst>
                                      </p:cBhvr>
                                      <p:tavLst>
                                        <p:tav tm="0">
                                          <p:val>
                                            <p:fltVal val="0"/>
                                          </p:val>
                                        </p:tav>
                                        <p:tav tm="100000">
                                          <p:val>
                                            <p:strVal val="#ppt_h"/>
                                          </p:val>
                                        </p:tav>
                                      </p:tavLst>
                                    </p:anim>
                                    <p:animEffect transition="in" filter="fade">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Effect transition="in" filter="fade">
                                      <p:cBhvr>
                                        <p:cTn id="62" dur="500"/>
                                        <p:tgtEl>
                                          <p:spTgt spid="4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p:cTn id="70" dur="500" fill="hold"/>
                                        <p:tgtEl>
                                          <p:spTgt spid="44"/>
                                        </p:tgtEl>
                                        <p:attrNameLst>
                                          <p:attrName>ppt_w</p:attrName>
                                        </p:attrNameLst>
                                      </p:cBhvr>
                                      <p:tavLst>
                                        <p:tav tm="0">
                                          <p:val>
                                            <p:fltVal val="0"/>
                                          </p:val>
                                        </p:tav>
                                        <p:tav tm="100000">
                                          <p:val>
                                            <p:strVal val="#ppt_w"/>
                                          </p:val>
                                        </p:tav>
                                      </p:tavLst>
                                    </p:anim>
                                    <p:anim calcmode="lin" valueType="num">
                                      <p:cBhvr>
                                        <p:cTn id="71" dur="500" fill="hold"/>
                                        <p:tgtEl>
                                          <p:spTgt spid="44"/>
                                        </p:tgtEl>
                                        <p:attrNameLst>
                                          <p:attrName>ppt_h</p:attrName>
                                        </p:attrNameLst>
                                      </p:cBhvr>
                                      <p:tavLst>
                                        <p:tav tm="0">
                                          <p:val>
                                            <p:fltVal val="0"/>
                                          </p:val>
                                        </p:tav>
                                        <p:tav tm="100000">
                                          <p:val>
                                            <p:strVal val="#ppt_h"/>
                                          </p:val>
                                        </p:tav>
                                      </p:tavLst>
                                    </p:anim>
                                    <p:animEffect transition="in" filter="fade">
                                      <p:cBhvr>
                                        <p:cTn id="72" dur="500"/>
                                        <p:tgtEl>
                                          <p:spTgt spid="4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p:cTn id="81" dur="500" fill="hold"/>
                                        <p:tgtEl>
                                          <p:spTgt spid="98"/>
                                        </p:tgtEl>
                                        <p:attrNameLst>
                                          <p:attrName>ppt_w</p:attrName>
                                        </p:attrNameLst>
                                      </p:cBhvr>
                                      <p:tavLst>
                                        <p:tav tm="0">
                                          <p:val>
                                            <p:fltVal val="0"/>
                                          </p:val>
                                        </p:tav>
                                        <p:tav tm="100000">
                                          <p:val>
                                            <p:strVal val="#ppt_w"/>
                                          </p:val>
                                        </p:tav>
                                      </p:tavLst>
                                    </p:anim>
                                    <p:anim calcmode="lin" valueType="num">
                                      <p:cBhvr>
                                        <p:cTn id="82" dur="500" fill="hold"/>
                                        <p:tgtEl>
                                          <p:spTgt spid="98"/>
                                        </p:tgtEl>
                                        <p:attrNameLst>
                                          <p:attrName>ppt_h</p:attrName>
                                        </p:attrNameLst>
                                      </p:cBhvr>
                                      <p:tavLst>
                                        <p:tav tm="0">
                                          <p:val>
                                            <p:fltVal val="0"/>
                                          </p:val>
                                        </p:tav>
                                        <p:tav tm="100000">
                                          <p:val>
                                            <p:strVal val="#ppt_h"/>
                                          </p:val>
                                        </p:tav>
                                      </p:tavLst>
                                    </p:anim>
                                    <p:animEffect transition="in" filter="fade">
                                      <p:cBhvr>
                                        <p:cTn id="83" dur="500"/>
                                        <p:tgtEl>
                                          <p:spTgt spid="98"/>
                                        </p:tgtEl>
                                      </p:cBhvr>
                                    </p:animEffect>
                                  </p:childTnLst>
                                </p:cTn>
                              </p:par>
                              <p:par>
                                <p:cTn id="84" presetID="53" presetClass="entr" presetSubtype="16" fill="hold" nodeType="withEffect">
                                  <p:stCondLst>
                                    <p:cond delay="0"/>
                                  </p:stCondLst>
                                  <p:childTnLst>
                                    <p:set>
                                      <p:cBhvr>
                                        <p:cTn id="85" dur="1" fill="hold">
                                          <p:stCondLst>
                                            <p:cond delay="0"/>
                                          </p:stCondLst>
                                        </p:cTn>
                                        <p:tgtEl>
                                          <p:spTgt spid="112"/>
                                        </p:tgtEl>
                                        <p:attrNameLst>
                                          <p:attrName>style.visibility</p:attrName>
                                        </p:attrNameLst>
                                      </p:cBhvr>
                                      <p:to>
                                        <p:strVal val="visible"/>
                                      </p:to>
                                    </p:set>
                                    <p:anim calcmode="lin" valueType="num">
                                      <p:cBhvr>
                                        <p:cTn id="86" dur="500" fill="hold"/>
                                        <p:tgtEl>
                                          <p:spTgt spid="112"/>
                                        </p:tgtEl>
                                        <p:attrNameLst>
                                          <p:attrName>ppt_w</p:attrName>
                                        </p:attrNameLst>
                                      </p:cBhvr>
                                      <p:tavLst>
                                        <p:tav tm="0">
                                          <p:val>
                                            <p:fltVal val="0"/>
                                          </p:val>
                                        </p:tav>
                                        <p:tav tm="100000">
                                          <p:val>
                                            <p:strVal val="#ppt_w"/>
                                          </p:val>
                                        </p:tav>
                                      </p:tavLst>
                                    </p:anim>
                                    <p:anim calcmode="lin" valueType="num">
                                      <p:cBhvr>
                                        <p:cTn id="87" dur="500" fill="hold"/>
                                        <p:tgtEl>
                                          <p:spTgt spid="112"/>
                                        </p:tgtEl>
                                        <p:attrNameLst>
                                          <p:attrName>ppt_h</p:attrName>
                                        </p:attrNameLst>
                                      </p:cBhvr>
                                      <p:tavLst>
                                        <p:tav tm="0">
                                          <p:val>
                                            <p:fltVal val="0"/>
                                          </p:val>
                                        </p:tav>
                                        <p:tav tm="100000">
                                          <p:val>
                                            <p:strVal val="#ppt_h"/>
                                          </p:val>
                                        </p:tav>
                                      </p:tavLst>
                                    </p:anim>
                                    <p:animEffect transition="in" filter="fade">
                                      <p:cBhvr>
                                        <p:cTn id="88" dur="500"/>
                                        <p:tgtEl>
                                          <p:spTgt spid="11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500"/>
                                        <p:tgtEl>
                                          <p:spTgt spid="103"/>
                                        </p:tgtEl>
                                      </p:cBhvr>
                                    </p:animEffect>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fill="hold"/>
                                        <p:tgtEl>
                                          <p:spTgt spid="48"/>
                                        </p:tgtEl>
                                        <p:attrNameLst>
                                          <p:attrName>ppt_w</p:attrName>
                                        </p:attrNameLst>
                                      </p:cBhvr>
                                      <p:tavLst>
                                        <p:tav tm="0">
                                          <p:val>
                                            <p:fltVal val="0"/>
                                          </p:val>
                                        </p:tav>
                                        <p:tav tm="100000">
                                          <p:val>
                                            <p:strVal val="#ppt_w"/>
                                          </p:val>
                                        </p:tav>
                                      </p:tavLst>
                                    </p:anim>
                                    <p:anim calcmode="lin" valueType="num">
                                      <p:cBhvr>
                                        <p:cTn id="108" dur="500" fill="hold"/>
                                        <p:tgtEl>
                                          <p:spTgt spid="48"/>
                                        </p:tgtEl>
                                        <p:attrNameLst>
                                          <p:attrName>ppt_h</p:attrName>
                                        </p:attrNameLst>
                                      </p:cBhvr>
                                      <p:tavLst>
                                        <p:tav tm="0">
                                          <p:val>
                                            <p:fltVal val="0"/>
                                          </p:val>
                                        </p:tav>
                                        <p:tav tm="100000">
                                          <p:val>
                                            <p:strVal val="#ppt_h"/>
                                          </p:val>
                                        </p:tav>
                                      </p:tavLst>
                                    </p:anim>
                                    <p:animEffect transition="in" filter="fade">
                                      <p:cBhvr>
                                        <p:cTn id="109" dur="500"/>
                                        <p:tgtEl>
                                          <p:spTgt spid="48"/>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2" grpId="0" animBg="1"/>
      <p:bldP spid="43" grpId="0" animBg="1"/>
      <p:bldP spid="44" grpId="0" animBg="1"/>
      <p:bldP spid="46" grpId="0" animBg="1"/>
      <p:bldP spid="47" grpId="0" animBg="1"/>
      <p:bldP spid="48" grpId="0" animBg="1"/>
      <p:bldP spid="83" grpId="0"/>
      <p:bldP spid="85" grpId="0" animBg="1"/>
      <p:bldP spid="86" grpId="0" animBg="1"/>
      <p:bldP spid="87" grpId="0" animBg="1"/>
      <p:bldP spid="98" grpId="0" animBg="1"/>
      <p:bldP spid="2" grpId="0"/>
      <p:bldP spid="102" grpId="0"/>
      <p:bldP spid="103" grpId="0"/>
      <p:bldP spid="94" grpId="1" animBg="1"/>
      <p:bldP spid="9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1"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信号采集上报</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pic>
        <p:nvPicPr>
          <p:cNvPr id="1028" name="Picture 4" descr="D:\uidq1343\Desktop\室内定位\IPS\速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704" y="2010900"/>
            <a:ext cx="1354564" cy="135456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uidq1343\Desktop\室内定位\IPS\方向盘.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280" y="2149095"/>
            <a:ext cx="1071659" cy="10716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66082" y="3344642"/>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车速</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9" name="TextBox 18"/>
          <p:cNvSpPr txBox="1"/>
          <p:nvPr/>
        </p:nvSpPr>
        <p:spPr>
          <a:xfrm>
            <a:off x="9488601" y="3365464"/>
            <a:ext cx="655016"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转角</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 name="TextBox 2"/>
          <p:cNvSpPr txBox="1"/>
          <p:nvPr/>
        </p:nvSpPr>
        <p:spPr>
          <a:xfrm>
            <a:off x="6312877" y="1230923"/>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信号采集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1" name="TextBox 20"/>
          <p:cNvSpPr txBox="1"/>
          <p:nvPr/>
        </p:nvSpPr>
        <p:spPr>
          <a:xfrm>
            <a:off x="6311182" y="1226587"/>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信号上传</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1030" name="Picture 6" descr="D:\uidq1343\Desktop\室内定位\IPS\上传.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022" y="2128457"/>
            <a:ext cx="992967" cy="9929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uidq1343\Desktop\室内定位\IPS\盘存.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598" y="2173185"/>
            <a:ext cx="902262" cy="9022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uidq1343\Desktop\室内定位\IPS\代理商.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9444" y="1921593"/>
            <a:ext cx="1391087" cy="139108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301721" y="3176818"/>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缓存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0" name="TextBox 29"/>
          <p:cNvSpPr txBox="1"/>
          <p:nvPr/>
        </p:nvSpPr>
        <p:spPr>
          <a:xfrm>
            <a:off x="8204562" y="318605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上传</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1" name="TextBox 30"/>
          <p:cNvSpPr txBox="1"/>
          <p:nvPr/>
        </p:nvSpPr>
        <p:spPr>
          <a:xfrm>
            <a:off x="10233319" y="323223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代理</a:t>
            </a:r>
            <a:endParaRPr lang="zh-CN" altLang="en-US"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5549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29"/>
                                        </p:tgtEl>
                                        <p:attrNameLst>
                                          <p:attrName>style.visibility</p:attrName>
                                        </p:attrNameLst>
                                      </p:cBhvr>
                                      <p:to>
                                        <p:strVal val="visible"/>
                                      </p:to>
                                    </p:set>
                                    <p:anim calcmode="lin" valueType="num">
                                      <p:cBhvr>
                                        <p:cTn id="39" dur="500" fill="hold"/>
                                        <p:tgtEl>
                                          <p:spTgt spid="1029"/>
                                        </p:tgtEl>
                                        <p:attrNameLst>
                                          <p:attrName>ppt_w</p:attrName>
                                        </p:attrNameLst>
                                      </p:cBhvr>
                                      <p:tavLst>
                                        <p:tav tm="0">
                                          <p:val>
                                            <p:fltVal val="0"/>
                                          </p:val>
                                        </p:tav>
                                        <p:tav tm="100000">
                                          <p:val>
                                            <p:strVal val="#ppt_w"/>
                                          </p:val>
                                        </p:tav>
                                      </p:tavLst>
                                    </p:anim>
                                    <p:anim calcmode="lin" valueType="num">
                                      <p:cBhvr>
                                        <p:cTn id="40" dur="500" fill="hold"/>
                                        <p:tgtEl>
                                          <p:spTgt spid="1029"/>
                                        </p:tgtEl>
                                        <p:attrNameLst>
                                          <p:attrName>ppt_h</p:attrName>
                                        </p:attrNameLst>
                                      </p:cBhvr>
                                      <p:tavLst>
                                        <p:tav tm="0">
                                          <p:val>
                                            <p:fltVal val="0"/>
                                          </p:val>
                                        </p:tav>
                                        <p:tav tm="100000">
                                          <p:val>
                                            <p:strVal val="#ppt_h"/>
                                          </p:val>
                                        </p:tav>
                                      </p:tavLst>
                                    </p:anim>
                                    <p:animEffect transition="in" filter="fade">
                                      <p:cBhvr>
                                        <p:cTn id="41" dur="500"/>
                                        <p:tgtEl>
                                          <p:spTgt spid="1029"/>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028"/>
                                        </p:tgtEl>
                                      </p:cBhvr>
                                    </p:animEffect>
                                    <p:set>
                                      <p:cBhvr>
                                        <p:cTn id="53" dur="1" fill="hold">
                                          <p:stCondLst>
                                            <p:cond delay="499"/>
                                          </p:stCondLst>
                                        </p:cTn>
                                        <p:tgtEl>
                                          <p:spTgt spid="1028"/>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1030"/>
                                        </p:tgtEl>
                                        <p:attrNameLst>
                                          <p:attrName>style.visibility</p:attrName>
                                        </p:attrNameLst>
                                      </p:cBhvr>
                                      <p:to>
                                        <p:strVal val="visible"/>
                                      </p:to>
                                    </p:set>
                                    <p:anim calcmode="lin" valueType="num">
                                      <p:cBhvr>
                                        <p:cTn id="72" dur="500" fill="hold"/>
                                        <p:tgtEl>
                                          <p:spTgt spid="1030"/>
                                        </p:tgtEl>
                                        <p:attrNameLst>
                                          <p:attrName>ppt_w</p:attrName>
                                        </p:attrNameLst>
                                      </p:cBhvr>
                                      <p:tavLst>
                                        <p:tav tm="0">
                                          <p:val>
                                            <p:fltVal val="0"/>
                                          </p:val>
                                        </p:tav>
                                        <p:tav tm="100000">
                                          <p:val>
                                            <p:strVal val="#ppt_w"/>
                                          </p:val>
                                        </p:tav>
                                      </p:tavLst>
                                    </p:anim>
                                    <p:anim calcmode="lin" valueType="num">
                                      <p:cBhvr>
                                        <p:cTn id="73" dur="500" fill="hold"/>
                                        <p:tgtEl>
                                          <p:spTgt spid="1030"/>
                                        </p:tgtEl>
                                        <p:attrNameLst>
                                          <p:attrName>ppt_h</p:attrName>
                                        </p:attrNameLst>
                                      </p:cBhvr>
                                      <p:tavLst>
                                        <p:tav tm="0">
                                          <p:val>
                                            <p:fltVal val="0"/>
                                          </p:val>
                                        </p:tav>
                                        <p:tav tm="100000">
                                          <p:val>
                                            <p:strVal val="#ppt_h"/>
                                          </p:val>
                                        </p:tav>
                                      </p:tavLst>
                                    </p:anim>
                                    <p:animEffect transition="in" filter="fade">
                                      <p:cBhvr>
                                        <p:cTn id="74" dur="500"/>
                                        <p:tgtEl>
                                          <p:spTgt spid="10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1031"/>
                                        </p:tgtEl>
                                        <p:attrNameLst>
                                          <p:attrName>style.visibility</p:attrName>
                                        </p:attrNameLst>
                                      </p:cBhvr>
                                      <p:to>
                                        <p:strVal val="visible"/>
                                      </p:to>
                                    </p:set>
                                    <p:anim calcmode="lin" valueType="num">
                                      <p:cBhvr>
                                        <p:cTn id="82" dur="500" fill="hold"/>
                                        <p:tgtEl>
                                          <p:spTgt spid="1031"/>
                                        </p:tgtEl>
                                        <p:attrNameLst>
                                          <p:attrName>ppt_w</p:attrName>
                                        </p:attrNameLst>
                                      </p:cBhvr>
                                      <p:tavLst>
                                        <p:tav tm="0">
                                          <p:val>
                                            <p:fltVal val="0"/>
                                          </p:val>
                                        </p:tav>
                                        <p:tav tm="100000">
                                          <p:val>
                                            <p:strVal val="#ppt_w"/>
                                          </p:val>
                                        </p:tav>
                                      </p:tavLst>
                                    </p:anim>
                                    <p:anim calcmode="lin" valueType="num">
                                      <p:cBhvr>
                                        <p:cTn id="83" dur="500" fill="hold"/>
                                        <p:tgtEl>
                                          <p:spTgt spid="1031"/>
                                        </p:tgtEl>
                                        <p:attrNameLst>
                                          <p:attrName>ppt_h</p:attrName>
                                        </p:attrNameLst>
                                      </p:cBhvr>
                                      <p:tavLst>
                                        <p:tav tm="0">
                                          <p:val>
                                            <p:fltVal val="0"/>
                                          </p:val>
                                        </p:tav>
                                        <p:tav tm="100000">
                                          <p:val>
                                            <p:strVal val="#ppt_h"/>
                                          </p:val>
                                        </p:tav>
                                      </p:tavLst>
                                    </p:anim>
                                    <p:animEffect transition="in" filter="fade">
                                      <p:cBhvr>
                                        <p:cTn id="84" dur="500"/>
                                        <p:tgtEl>
                                          <p:spTgt spid="10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1032"/>
                                        </p:tgtEl>
                                        <p:attrNameLst>
                                          <p:attrName>style.visibility</p:attrName>
                                        </p:attrNameLst>
                                      </p:cBhvr>
                                      <p:to>
                                        <p:strVal val="visible"/>
                                      </p:to>
                                    </p:set>
                                    <p:anim calcmode="lin" valueType="num">
                                      <p:cBhvr>
                                        <p:cTn id="92" dur="500" fill="hold"/>
                                        <p:tgtEl>
                                          <p:spTgt spid="1032"/>
                                        </p:tgtEl>
                                        <p:attrNameLst>
                                          <p:attrName>ppt_w</p:attrName>
                                        </p:attrNameLst>
                                      </p:cBhvr>
                                      <p:tavLst>
                                        <p:tav tm="0">
                                          <p:val>
                                            <p:fltVal val="0"/>
                                          </p:val>
                                        </p:tav>
                                        <p:tav tm="100000">
                                          <p:val>
                                            <p:strVal val="#ppt_w"/>
                                          </p:val>
                                        </p:tav>
                                      </p:tavLst>
                                    </p:anim>
                                    <p:anim calcmode="lin" valueType="num">
                                      <p:cBhvr>
                                        <p:cTn id="93" dur="500" fill="hold"/>
                                        <p:tgtEl>
                                          <p:spTgt spid="1032"/>
                                        </p:tgtEl>
                                        <p:attrNameLst>
                                          <p:attrName>ppt_h</p:attrName>
                                        </p:attrNameLst>
                                      </p:cBhvr>
                                      <p:tavLst>
                                        <p:tav tm="0">
                                          <p:val>
                                            <p:fltVal val="0"/>
                                          </p:val>
                                        </p:tav>
                                        <p:tav tm="100000">
                                          <p:val>
                                            <p:strVal val="#ppt_h"/>
                                          </p:val>
                                        </p:tav>
                                      </p:tavLst>
                                    </p:anim>
                                    <p:animEffect transition="in" filter="fade">
                                      <p:cBhvr>
                                        <p:cTn id="94" dur="500"/>
                                        <p:tgtEl>
                                          <p:spTgt spid="10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2" grpId="1"/>
      <p:bldP spid="19" grpId="0"/>
      <p:bldP spid="19" grpId="1"/>
      <p:bldP spid="3" grpId="0"/>
      <p:bldP spid="3" grpId="1"/>
      <p:bldP spid="21" grpId="0"/>
      <p:bldP spid="27"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数据处理</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云平台数据收集整理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5706828" y="3261522"/>
            <a:ext cx="1414428"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数据</a:t>
            </a:r>
            <a:r>
              <a:rPr lang="zh-CN" altLang="en-US" sz="1600" b="1" dirty="0" smtClean="0">
                <a:solidFill>
                  <a:schemeClr val="bg1"/>
                </a:solidFill>
                <a:latin typeface="黑体" panose="02010609060101010101" pitchFamily="49" charset="-122"/>
                <a:ea typeface="黑体" panose="02010609060101010101" pitchFamily="49" charset="-122"/>
              </a:rPr>
              <a:t>收集</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2051" name="Picture 3" descr="D:\uidq1343\Desktop\室内定位\IPS\spark-logo-tradema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5396" y="2484995"/>
            <a:ext cx="1399310" cy="7443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IP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2511"/>
          <a:stretch/>
        </p:blipFill>
        <p:spPr bwMode="auto">
          <a:xfrm>
            <a:off x="5570144" y="2497419"/>
            <a:ext cx="1558491" cy="68921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uidq1343\Desktop\室内定位\IPS\hadoop-logo.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714922" y="2752318"/>
            <a:ext cx="1828550" cy="4620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775762" y="3261522"/>
            <a:ext cx="1414428" cy="584775"/>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数据清洗</a:t>
            </a:r>
            <a:endParaRPr lang="en-US" altLang="zh-CN" sz="1600" b="1" dirty="0" smtClean="0">
              <a:solidFill>
                <a:schemeClr val="bg1"/>
              </a:solidFill>
              <a:latin typeface="黑体" panose="02010609060101010101" pitchFamily="49" charset="-122"/>
              <a:ea typeface="黑体" panose="02010609060101010101" pitchFamily="49" charset="-122"/>
            </a:endParaRPr>
          </a:p>
          <a:p>
            <a:pPr algn="l"/>
            <a:r>
              <a:rPr lang="zh-CN" altLang="en-US" sz="1600" b="1" dirty="0">
                <a:solidFill>
                  <a:schemeClr val="bg1"/>
                </a:solidFill>
                <a:latin typeface="黑体" panose="02010609060101010101" pitchFamily="49" charset="-122"/>
                <a:ea typeface="黑体" panose="02010609060101010101" pitchFamily="49" charset="-122"/>
              </a:rPr>
              <a:t>大</a:t>
            </a:r>
            <a:r>
              <a:rPr lang="zh-CN" altLang="en-US" sz="1600" b="1" dirty="0" smtClean="0">
                <a:solidFill>
                  <a:schemeClr val="bg1"/>
                </a:solidFill>
                <a:latin typeface="黑体" panose="02010609060101010101" pitchFamily="49" charset="-122"/>
                <a:ea typeface="黑体" panose="02010609060101010101" pitchFamily="49" charset="-122"/>
              </a:rPr>
              <a:t>数据分析</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10088236" y="3250180"/>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大数据存储</a:t>
            </a:r>
            <a:endParaRPr lang="zh-CN" altLang="en-US" sz="16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760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p:cTn id="29" dur="500" fill="hold"/>
                                        <p:tgtEl>
                                          <p:spTgt spid="2052"/>
                                        </p:tgtEl>
                                        <p:attrNameLst>
                                          <p:attrName>ppt_w</p:attrName>
                                        </p:attrNameLst>
                                      </p:cBhvr>
                                      <p:tavLst>
                                        <p:tav tm="0">
                                          <p:val>
                                            <p:fltVal val="0"/>
                                          </p:val>
                                        </p:tav>
                                        <p:tav tm="100000">
                                          <p:val>
                                            <p:strVal val="#ppt_w"/>
                                          </p:val>
                                        </p:tav>
                                      </p:tavLst>
                                    </p:anim>
                                    <p:anim calcmode="lin" valueType="num">
                                      <p:cBhvr>
                                        <p:cTn id="30" dur="500" fill="hold"/>
                                        <p:tgtEl>
                                          <p:spTgt spid="2052"/>
                                        </p:tgtEl>
                                        <p:attrNameLst>
                                          <p:attrName>ppt_h</p:attrName>
                                        </p:attrNameLst>
                                      </p:cBhvr>
                                      <p:tavLst>
                                        <p:tav tm="0">
                                          <p:val>
                                            <p:fltVal val="0"/>
                                          </p:val>
                                        </p:tav>
                                        <p:tav tm="100000">
                                          <p:val>
                                            <p:strVal val="#ppt_h"/>
                                          </p:val>
                                        </p:tav>
                                      </p:tavLst>
                                    </p:anim>
                                    <p:animEffect transition="in" filter="fade">
                                      <p:cBhvr>
                                        <p:cTn id="31" dur="500"/>
                                        <p:tgtEl>
                                          <p:spTgt spid="20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051"/>
                                        </p:tgtEl>
                                        <p:attrNameLst>
                                          <p:attrName>style.visibility</p:attrName>
                                        </p:attrNameLst>
                                      </p:cBhvr>
                                      <p:to>
                                        <p:strVal val="visible"/>
                                      </p:to>
                                    </p:set>
                                    <p:anim calcmode="lin" valueType="num">
                                      <p:cBhvr>
                                        <p:cTn id="39" dur="500" fill="hold"/>
                                        <p:tgtEl>
                                          <p:spTgt spid="2051"/>
                                        </p:tgtEl>
                                        <p:attrNameLst>
                                          <p:attrName>ppt_w</p:attrName>
                                        </p:attrNameLst>
                                      </p:cBhvr>
                                      <p:tavLst>
                                        <p:tav tm="0">
                                          <p:val>
                                            <p:fltVal val="0"/>
                                          </p:val>
                                        </p:tav>
                                        <p:tav tm="100000">
                                          <p:val>
                                            <p:strVal val="#ppt_w"/>
                                          </p:val>
                                        </p:tav>
                                      </p:tavLst>
                                    </p:anim>
                                    <p:anim calcmode="lin" valueType="num">
                                      <p:cBhvr>
                                        <p:cTn id="40" dur="500" fill="hold"/>
                                        <p:tgtEl>
                                          <p:spTgt spid="2051"/>
                                        </p:tgtEl>
                                        <p:attrNameLst>
                                          <p:attrName>ppt_h</p:attrName>
                                        </p:attrNameLst>
                                      </p:cBhvr>
                                      <p:tavLst>
                                        <p:tav tm="0">
                                          <p:val>
                                            <p:fltVal val="0"/>
                                          </p:val>
                                        </p:tav>
                                        <p:tav tm="100000">
                                          <p:val>
                                            <p:strVal val="#ppt_h"/>
                                          </p:val>
                                        </p:tav>
                                      </p:tavLst>
                                    </p:anim>
                                    <p:animEffect transition="in" filter="fade">
                                      <p:cBhvr>
                                        <p:cTn id="41" dur="500"/>
                                        <p:tgtEl>
                                          <p:spTgt spid="20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3"/>
                                        </p:tgtEl>
                                        <p:attrNameLst>
                                          <p:attrName>style.visibility</p:attrName>
                                        </p:attrNameLst>
                                      </p:cBhvr>
                                      <p:to>
                                        <p:strVal val="visible"/>
                                      </p:to>
                                    </p:set>
                                    <p:anim calcmode="lin" valueType="num">
                                      <p:cBhvr>
                                        <p:cTn id="49" dur="500" fill="hold"/>
                                        <p:tgtEl>
                                          <p:spTgt spid="2053"/>
                                        </p:tgtEl>
                                        <p:attrNameLst>
                                          <p:attrName>ppt_w</p:attrName>
                                        </p:attrNameLst>
                                      </p:cBhvr>
                                      <p:tavLst>
                                        <p:tav tm="0">
                                          <p:val>
                                            <p:fltVal val="0"/>
                                          </p:val>
                                        </p:tav>
                                        <p:tav tm="100000">
                                          <p:val>
                                            <p:strVal val="#ppt_w"/>
                                          </p:val>
                                        </p:tav>
                                      </p:tavLst>
                                    </p:anim>
                                    <p:anim calcmode="lin" valueType="num">
                                      <p:cBhvr>
                                        <p:cTn id="50" dur="500" fill="hold"/>
                                        <p:tgtEl>
                                          <p:spTgt spid="2053"/>
                                        </p:tgtEl>
                                        <p:attrNameLst>
                                          <p:attrName>ppt_h</p:attrName>
                                        </p:attrNameLst>
                                      </p:cBhvr>
                                      <p:tavLst>
                                        <p:tav tm="0">
                                          <p:val>
                                            <p:fltVal val="0"/>
                                          </p:val>
                                        </p:tav>
                                        <p:tav tm="100000">
                                          <p:val>
                                            <p:strVal val="#ppt_h"/>
                                          </p:val>
                                        </p:tav>
                                      </p:tavLst>
                                    </p:anim>
                                    <p:animEffect transition="in" filter="fade">
                                      <p:cBhvr>
                                        <p:cTn id="51" dur="500"/>
                                        <p:tgtEl>
                                          <p:spTgt spid="20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6"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5737"/>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车辆定位</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云</a:t>
            </a:r>
            <a:r>
              <a:rPr lang="zh-CN" altLang="en-US" sz="2000" b="1" dirty="0" smtClean="0">
                <a:solidFill>
                  <a:schemeClr val="bg1"/>
                </a:solidFill>
                <a:latin typeface="黑体" panose="02010609060101010101" pitchFamily="49" charset="-122"/>
                <a:ea typeface="黑体" panose="02010609060101010101" pitchFamily="49" charset="-122"/>
              </a:rPr>
              <a:t>计算定位</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3074" name="Picture 2" descr="D:\uidq1343\Downloads\Map-1.png"/>
          <p:cNvPicPr>
            <a:picLocks noChangeAspect="1" noChangeArrowheads="1"/>
          </p:cNvPicPr>
          <p:nvPr/>
        </p:nvPicPr>
        <p:blipFill rotWithShape="1">
          <a:blip r:embed="rId2">
            <a:extLst>
              <a:ext uri="{28A0092B-C50C-407E-A947-70E740481C1C}">
                <a14:useLocalDpi xmlns:a14="http://schemas.microsoft.com/office/drawing/2010/main" val="0"/>
              </a:ext>
            </a:extLst>
          </a:blip>
          <a:srcRect t="39951"/>
          <a:stretch/>
        </p:blipFill>
        <p:spPr bwMode="auto">
          <a:xfrm>
            <a:off x="5859743" y="2563638"/>
            <a:ext cx="906268" cy="544199"/>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esktop\室内定位\IPS\数据分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2439" y="2374102"/>
            <a:ext cx="897929" cy="8126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uidq1343\Downloads\11 人工智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659" y="2562676"/>
            <a:ext cx="624032" cy="6240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uidq1343\Desktop\室内定位\IPS\8394323_1299753126Gj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586" y="1893717"/>
            <a:ext cx="5332105" cy="410700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716112" y="3186708"/>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地图建模</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5" name="TextBox 24"/>
          <p:cNvSpPr txBox="1"/>
          <p:nvPr/>
        </p:nvSpPr>
        <p:spPr>
          <a:xfrm>
            <a:off x="7862231"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路径推算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10209725"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机械学习</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3082" name="Picture 10" descr="D:\uidq1343\Desktop\室内定位\IPS\th (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6112" y="1893717"/>
            <a:ext cx="6035098" cy="408706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uidq1343\Desktop\室内定位\IPS\timg (4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6960" y="1864154"/>
            <a:ext cx="4858250" cy="437002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uidq1343\Desktop\室内定位\IPS\reinforcement-learning-problem-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563" y="1864154"/>
            <a:ext cx="5682673" cy="426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47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 calcmode="lin" valueType="num">
                                      <p:cBhvr>
                                        <p:cTn id="29" dur="500" fill="hold"/>
                                        <p:tgtEl>
                                          <p:spTgt spid="3074"/>
                                        </p:tgtEl>
                                        <p:attrNameLst>
                                          <p:attrName>ppt_w</p:attrName>
                                        </p:attrNameLst>
                                      </p:cBhvr>
                                      <p:tavLst>
                                        <p:tav tm="0">
                                          <p:val>
                                            <p:fltVal val="0"/>
                                          </p:val>
                                        </p:tav>
                                        <p:tav tm="100000">
                                          <p:val>
                                            <p:strVal val="#ppt_w"/>
                                          </p:val>
                                        </p:tav>
                                      </p:tavLst>
                                    </p:anim>
                                    <p:anim calcmode="lin" valueType="num">
                                      <p:cBhvr>
                                        <p:cTn id="30" dur="500" fill="hold"/>
                                        <p:tgtEl>
                                          <p:spTgt spid="3074"/>
                                        </p:tgtEl>
                                        <p:attrNameLst>
                                          <p:attrName>ppt_h</p:attrName>
                                        </p:attrNameLst>
                                      </p:cBhvr>
                                      <p:tavLst>
                                        <p:tav tm="0">
                                          <p:val>
                                            <p:fltVal val="0"/>
                                          </p:val>
                                        </p:tav>
                                        <p:tav tm="100000">
                                          <p:val>
                                            <p:strVal val="#ppt_h"/>
                                          </p:val>
                                        </p:tav>
                                      </p:tavLst>
                                    </p:anim>
                                    <p:animEffect transition="in" filter="fade">
                                      <p:cBhvr>
                                        <p:cTn id="31" dur="500"/>
                                        <p:tgtEl>
                                          <p:spTgt spid="307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079"/>
                                        </p:tgtEl>
                                        <p:attrNameLst>
                                          <p:attrName>style.visibility</p:attrName>
                                        </p:attrNameLst>
                                      </p:cBhvr>
                                      <p:to>
                                        <p:strVal val="visible"/>
                                      </p:to>
                                    </p:set>
                                    <p:anim calcmode="lin" valueType="num">
                                      <p:cBhvr>
                                        <p:cTn id="39" dur="500" fill="hold"/>
                                        <p:tgtEl>
                                          <p:spTgt spid="3079"/>
                                        </p:tgtEl>
                                        <p:attrNameLst>
                                          <p:attrName>ppt_w</p:attrName>
                                        </p:attrNameLst>
                                      </p:cBhvr>
                                      <p:tavLst>
                                        <p:tav tm="0">
                                          <p:val>
                                            <p:fltVal val="0"/>
                                          </p:val>
                                        </p:tav>
                                        <p:tav tm="100000">
                                          <p:val>
                                            <p:strVal val="#ppt_w"/>
                                          </p:val>
                                        </p:tav>
                                      </p:tavLst>
                                    </p:anim>
                                    <p:anim calcmode="lin" valueType="num">
                                      <p:cBhvr>
                                        <p:cTn id="40" dur="500" fill="hold"/>
                                        <p:tgtEl>
                                          <p:spTgt spid="3079"/>
                                        </p:tgtEl>
                                        <p:attrNameLst>
                                          <p:attrName>ppt_h</p:attrName>
                                        </p:attrNameLst>
                                      </p:cBhvr>
                                      <p:tavLst>
                                        <p:tav tm="0">
                                          <p:val>
                                            <p:fltVal val="0"/>
                                          </p:val>
                                        </p:tav>
                                        <p:tav tm="100000">
                                          <p:val>
                                            <p:strVal val="#ppt_h"/>
                                          </p:val>
                                        </p:tav>
                                      </p:tavLst>
                                    </p:anim>
                                    <p:animEffect transition="in" filter="fade">
                                      <p:cBhvr>
                                        <p:cTn id="41" dur="500"/>
                                        <p:tgtEl>
                                          <p:spTgt spid="30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3079"/>
                                        </p:tgtEl>
                                      </p:cBhvr>
                                    </p:animEffect>
                                    <p:set>
                                      <p:cBhvr>
                                        <p:cTn id="46" dur="1" fill="hold">
                                          <p:stCondLst>
                                            <p:cond delay="499"/>
                                          </p:stCondLst>
                                        </p:cTn>
                                        <p:tgtEl>
                                          <p:spTgt spid="30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077"/>
                                        </p:tgtEl>
                                        <p:attrNameLst>
                                          <p:attrName>style.visibility</p:attrName>
                                        </p:attrNameLst>
                                      </p:cBhvr>
                                      <p:to>
                                        <p:strVal val="visible"/>
                                      </p:to>
                                    </p:set>
                                    <p:anim calcmode="lin" valueType="num">
                                      <p:cBhvr>
                                        <p:cTn id="51" dur="500" fill="hold"/>
                                        <p:tgtEl>
                                          <p:spTgt spid="3077"/>
                                        </p:tgtEl>
                                        <p:attrNameLst>
                                          <p:attrName>ppt_w</p:attrName>
                                        </p:attrNameLst>
                                      </p:cBhvr>
                                      <p:tavLst>
                                        <p:tav tm="0">
                                          <p:val>
                                            <p:fltVal val="0"/>
                                          </p:val>
                                        </p:tav>
                                        <p:tav tm="100000">
                                          <p:val>
                                            <p:strVal val="#ppt_w"/>
                                          </p:val>
                                        </p:tav>
                                      </p:tavLst>
                                    </p:anim>
                                    <p:anim calcmode="lin" valueType="num">
                                      <p:cBhvr>
                                        <p:cTn id="52" dur="500" fill="hold"/>
                                        <p:tgtEl>
                                          <p:spTgt spid="3077"/>
                                        </p:tgtEl>
                                        <p:attrNameLst>
                                          <p:attrName>ppt_h</p:attrName>
                                        </p:attrNameLst>
                                      </p:cBhvr>
                                      <p:tavLst>
                                        <p:tav tm="0">
                                          <p:val>
                                            <p:fltVal val="0"/>
                                          </p:val>
                                        </p:tav>
                                        <p:tav tm="100000">
                                          <p:val>
                                            <p:strVal val="#ppt_h"/>
                                          </p:val>
                                        </p:tav>
                                      </p:tavLst>
                                    </p:anim>
                                    <p:animEffect transition="in" filter="fade">
                                      <p:cBhvr>
                                        <p:cTn id="53" dur="500"/>
                                        <p:tgtEl>
                                          <p:spTgt spid="307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082"/>
                                        </p:tgtEl>
                                        <p:attrNameLst>
                                          <p:attrName>style.visibility</p:attrName>
                                        </p:attrNameLst>
                                      </p:cBhvr>
                                      <p:to>
                                        <p:strVal val="visible"/>
                                      </p:to>
                                    </p:set>
                                    <p:anim calcmode="lin" valueType="num">
                                      <p:cBhvr>
                                        <p:cTn id="61" dur="500" fill="hold"/>
                                        <p:tgtEl>
                                          <p:spTgt spid="3082"/>
                                        </p:tgtEl>
                                        <p:attrNameLst>
                                          <p:attrName>ppt_w</p:attrName>
                                        </p:attrNameLst>
                                      </p:cBhvr>
                                      <p:tavLst>
                                        <p:tav tm="0">
                                          <p:val>
                                            <p:fltVal val="0"/>
                                          </p:val>
                                        </p:tav>
                                        <p:tav tm="100000">
                                          <p:val>
                                            <p:strVal val="#ppt_w"/>
                                          </p:val>
                                        </p:tav>
                                      </p:tavLst>
                                    </p:anim>
                                    <p:anim calcmode="lin" valueType="num">
                                      <p:cBhvr>
                                        <p:cTn id="62" dur="500" fill="hold"/>
                                        <p:tgtEl>
                                          <p:spTgt spid="3082"/>
                                        </p:tgtEl>
                                        <p:attrNameLst>
                                          <p:attrName>ppt_h</p:attrName>
                                        </p:attrNameLst>
                                      </p:cBhvr>
                                      <p:tavLst>
                                        <p:tav tm="0">
                                          <p:val>
                                            <p:fltVal val="0"/>
                                          </p:val>
                                        </p:tav>
                                        <p:tav tm="100000">
                                          <p:val>
                                            <p:strVal val="#ppt_h"/>
                                          </p:val>
                                        </p:tav>
                                      </p:tavLst>
                                    </p:anim>
                                    <p:animEffect transition="in" filter="fade">
                                      <p:cBhvr>
                                        <p:cTn id="63" dur="500"/>
                                        <p:tgtEl>
                                          <p:spTgt spid="308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3082"/>
                                        </p:tgtEl>
                                      </p:cBhvr>
                                    </p:animEffect>
                                    <p:set>
                                      <p:cBhvr>
                                        <p:cTn id="68" dur="1" fill="hold">
                                          <p:stCondLst>
                                            <p:cond delay="499"/>
                                          </p:stCondLst>
                                        </p:cTn>
                                        <p:tgtEl>
                                          <p:spTgt spid="308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080"/>
                                        </p:tgtEl>
                                        <p:attrNameLst>
                                          <p:attrName>style.visibility</p:attrName>
                                        </p:attrNameLst>
                                      </p:cBhvr>
                                      <p:to>
                                        <p:strVal val="visible"/>
                                      </p:to>
                                    </p:set>
                                    <p:anim calcmode="lin" valueType="num">
                                      <p:cBhvr>
                                        <p:cTn id="73" dur="500" fill="hold"/>
                                        <p:tgtEl>
                                          <p:spTgt spid="3080"/>
                                        </p:tgtEl>
                                        <p:attrNameLst>
                                          <p:attrName>ppt_w</p:attrName>
                                        </p:attrNameLst>
                                      </p:cBhvr>
                                      <p:tavLst>
                                        <p:tav tm="0">
                                          <p:val>
                                            <p:fltVal val="0"/>
                                          </p:val>
                                        </p:tav>
                                        <p:tav tm="100000">
                                          <p:val>
                                            <p:strVal val="#ppt_w"/>
                                          </p:val>
                                        </p:tav>
                                      </p:tavLst>
                                    </p:anim>
                                    <p:anim calcmode="lin" valueType="num">
                                      <p:cBhvr>
                                        <p:cTn id="74" dur="500" fill="hold"/>
                                        <p:tgtEl>
                                          <p:spTgt spid="3080"/>
                                        </p:tgtEl>
                                        <p:attrNameLst>
                                          <p:attrName>ppt_h</p:attrName>
                                        </p:attrNameLst>
                                      </p:cBhvr>
                                      <p:tavLst>
                                        <p:tav tm="0">
                                          <p:val>
                                            <p:fltVal val="0"/>
                                          </p:val>
                                        </p:tav>
                                        <p:tav tm="100000">
                                          <p:val>
                                            <p:strVal val="#ppt_h"/>
                                          </p:val>
                                        </p:tav>
                                      </p:tavLst>
                                    </p:anim>
                                    <p:animEffect transition="in" filter="fade">
                                      <p:cBhvr>
                                        <p:cTn id="75" dur="500"/>
                                        <p:tgtEl>
                                          <p:spTgt spid="308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3080"/>
                                        </p:tgtEl>
                                      </p:cBhvr>
                                    </p:animEffect>
                                    <p:set>
                                      <p:cBhvr>
                                        <p:cTn id="80" dur="1" fill="hold">
                                          <p:stCondLst>
                                            <p:cond delay="499"/>
                                          </p:stCondLst>
                                        </p:cTn>
                                        <p:tgtEl>
                                          <p:spTgt spid="308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 calcmode="lin" valueType="num">
                                      <p:cBhvr>
                                        <p:cTn id="85" dur="500" fill="hold"/>
                                        <p:tgtEl>
                                          <p:spTgt spid="3078"/>
                                        </p:tgtEl>
                                        <p:attrNameLst>
                                          <p:attrName>ppt_w</p:attrName>
                                        </p:attrNameLst>
                                      </p:cBhvr>
                                      <p:tavLst>
                                        <p:tav tm="0">
                                          <p:val>
                                            <p:fltVal val="0"/>
                                          </p:val>
                                        </p:tav>
                                        <p:tav tm="100000">
                                          <p:val>
                                            <p:strVal val="#ppt_w"/>
                                          </p:val>
                                        </p:tav>
                                      </p:tavLst>
                                    </p:anim>
                                    <p:anim calcmode="lin" valueType="num">
                                      <p:cBhvr>
                                        <p:cTn id="86" dur="500" fill="hold"/>
                                        <p:tgtEl>
                                          <p:spTgt spid="3078"/>
                                        </p:tgtEl>
                                        <p:attrNameLst>
                                          <p:attrName>ppt_h</p:attrName>
                                        </p:attrNameLst>
                                      </p:cBhvr>
                                      <p:tavLst>
                                        <p:tav tm="0">
                                          <p:val>
                                            <p:fltVal val="0"/>
                                          </p:val>
                                        </p:tav>
                                        <p:tav tm="100000">
                                          <p:val>
                                            <p:strVal val="#ppt_h"/>
                                          </p:val>
                                        </p:tav>
                                      </p:tavLst>
                                    </p:anim>
                                    <p:animEffect transition="in" filter="fade">
                                      <p:cBhvr>
                                        <p:cTn id="87" dur="500"/>
                                        <p:tgtEl>
                                          <p:spTgt spid="307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3081"/>
                                        </p:tgtEl>
                                        <p:attrNameLst>
                                          <p:attrName>style.visibility</p:attrName>
                                        </p:attrNameLst>
                                      </p:cBhvr>
                                      <p:to>
                                        <p:strVal val="visible"/>
                                      </p:to>
                                    </p:set>
                                    <p:anim calcmode="lin" valueType="num">
                                      <p:cBhvr>
                                        <p:cTn id="95" dur="500" fill="hold"/>
                                        <p:tgtEl>
                                          <p:spTgt spid="3081"/>
                                        </p:tgtEl>
                                        <p:attrNameLst>
                                          <p:attrName>ppt_w</p:attrName>
                                        </p:attrNameLst>
                                      </p:cBhvr>
                                      <p:tavLst>
                                        <p:tav tm="0">
                                          <p:val>
                                            <p:fltVal val="0"/>
                                          </p:val>
                                        </p:tav>
                                        <p:tav tm="100000">
                                          <p:val>
                                            <p:strVal val="#ppt_w"/>
                                          </p:val>
                                        </p:tav>
                                      </p:tavLst>
                                    </p:anim>
                                    <p:anim calcmode="lin" valueType="num">
                                      <p:cBhvr>
                                        <p:cTn id="96" dur="500" fill="hold"/>
                                        <p:tgtEl>
                                          <p:spTgt spid="3081"/>
                                        </p:tgtEl>
                                        <p:attrNameLst>
                                          <p:attrName>ppt_h</p:attrName>
                                        </p:attrNameLst>
                                      </p:cBhvr>
                                      <p:tavLst>
                                        <p:tav tm="0">
                                          <p:val>
                                            <p:fltVal val="0"/>
                                          </p:val>
                                        </p:tav>
                                        <p:tav tm="100000">
                                          <p:val>
                                            <p:strVal val="#ppt_h"/>
                                          </p:val>
                                        </p:tav>
                                      </p:tavLst>
                                    </p:anim>
                                    <p:animEffect transition="in" filter="fade">
                                      <p:cBhvr>
                                        <p:cTn id="97"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4" grpId="0"/>
      <p:bldP spid="25"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系统测试</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前</a:t>
            </a:r>
            <a:r>
              <a:rPr lang="zh-CN" altLang="en-US" sz="2000" b="1" dirty="0" smtClean="0">
                <a:solidFill>
                  <a:schemeClr val="bg1"/>
                </a:solidFill>
                <a:latin typeface="黑体" panose="02010609060101010101" pitchFamily="49" charset="-122"/>
                <a:ea typeface="黑体" panose="02010609060101010101" pitchFamily="49" charset="-122"/>
              </a:rPr>
              <a:t>后端分离测试</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6219122" y="3578867"/>
            <a:ext cx="1034562"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整车测试</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9440536" y="3578867"/>
            <a:ext cx="1025505"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模拟测试</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1026" name="Picture 2" descr="D:\uidq1343\Downloads\信号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208" y="2384288"/>
            <a:ext cx="1387554" cy="101281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ownloads\游戏.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529" y="2474054"/>
            <a:ext cx="1013518" cy="1013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idq1343\Desktop\室内定位\IPS\timg (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435" y="1978630"/>
            <a:ext cx="5648569" cy="4262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uidq1343\Desktop\室内定位\IPS\car_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5490" y="2184567"/>
            <a:ext cx="6154778" cy="346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cBhvr>
                                        <p:cTn id="29" dur="500" fill="hold"/>
                                        <p:tgtEl>
                                          <p:spTgt spid="1026"/>
                                        </p:tgtEl>
                                        <p:attrNameLst>
                                          <p:attrName>ppt_w</p:attrName>
                                        </p:attrNameLst>
                                      </p:cBhvr>
                                      <p:tavLst>
                                        <p:tav tm="0">
                                          <p:val>
                                            <p:fltVal val="0"/>
                                          </p:val>
                                        </p:tav>
                                        <p:tav tm="100000">
                                          <p:val>
                                            <p:strVal val="#ppt_w"/>
                                          </p:val>
                                        </p:tav>
                                      </p:tavLst>
                                    </p:anim>
                                    <p:anim calcmode="lin" valueType="num">
                                      <p:cBhvr>
                                        <p:cTn id="30" dur="500" fill="hold"/>
                                        <p:tgtEl>
                                          <p:spTgt spid="1026"/>
                                        </p:tgtEl>
                                        <p:attrNameLst>
                                          <p:attrName>ppt_h</p:attrName>
                                        </p:attrNameLst>
                                      </p:cBhvr>
                                      <p:tavLst>
                                        <p:tav tm="0">
                                          <p:val>
                                            <p:fltVal val="0"/>
                                          </p:val>
                                        </p:tav>
                                        <p:tav tm="100000">
                                          <p:val>
                                            <p:strVal val="#ppt_h"/>
                                          </p:val>
                                        </p:tav>
                                      </p:tavLst>
                                    </p:anim>
                                    <p:animEffect transition="in" filter="fade">
                                      <p:cBhvr>
                                        <p:cTn id="31" dur="500"/>
                                        <p:tgtEl>
                                          <p:spTgt spid="10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28"/>
                                        </p:tgtEl>
                                      </p:cBhvr>
                                    </p:animEffect>
                                    <p:set>
                                      <p:cBhvr>
                                        <p:cTn id="44" dur="1" fill="hold">
                                          <p:stCondLst>
                                            <p:cond delay="499"/>
                                          </p:stCondLst>
                                        </p:cTn>
                                        <p:tgtEl>
                                          <p:spTgt spid="10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anim calcmode="lin" valueType="num">
                                      <p:cBhvr>
                                        <p:cTn id="49" dur="500" fill="hold"/>
                                        <p:tgtEl>
                                          <p:spTgt spid="1027"/>
                                        </p:tgtEl>
                                        <p:attrNameLst>
                                          <p:attrName>ppt_w</p:attrName>
                                        </p:attrNameLst>
                                      </p:cBhvr>
                                      <p:tavLst>
                                        <p:tav tm="0">
                                          <p:val>
                                            <p:fltVal val="0"/>
                                          </p:val>
                                        </p:tav>
                                        <p:tav tm="100000">
                                          <p:val>
                                            <p:strVal val="#ppt_w"/>
                                          </p:val>
                                        </p:tav>
                                      </p:tavLst>
                                    </p:anim>
                                    <p:anim calcmode="lin" valueType="num">
                                      <p:cBhvr>
                                        <p:cTn id="50" dur="500" fill="hold"/>
                                        <p:tgtEl>
                                          <p:spTgt spid="1027"/>
                                        </p:tgtEl>
                                        <p:attrNameLst>
                                          <p:attrName>ppt_h</p:attrName>
                                        </p:attrNameLst>
                                      </p:cBhvr>
                                      <p:tavLst>
                                        <p:tav tm="0">
                                          <p:val>
                                            <p:fltVal val="0"/>
                                          </p:val>
                                        </p:tav>
                                        <p:tav tm="100000">
                                          <p:val>
                                            <p:strVal val="#ppt_h"/>
                                          </p:val>
                                        </p:tav>
                                      </p:tavLst>
                                    </p:anim>
                                    <p:animEffect transition="in" filter="fade">
                                      <p:cBhvr>
                                        <p:cTn id="51" dur="500"/>
                                        <p:tgtEl>
                                          <p:spTgt spid="10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30"/>
                                        </p:tgtEl>
                                        <p:attrNameLst>
                                          <p:attrName>style.visibility</p:attrName>
                                        </p:attrNameLst>
                                      </p:cBhvr>
                                      <p:to>
                                        <p:strVal val="visible"/>
                                      </p:to>
                                    </p:set>
                                    <p:animEffect transition="in" filter="fade">
                                      <p:cBhvr>
                                        <p:cTn id="5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D:\uidq1343\Desktop\室内定位\IPS\u=2800316567,3641912517&amp;fm=26&amp;gp=0.jpg"/>
          <p:cNvPicPr>
            <a:picLocks noChangeAspect="1" noChangeArrowheads="1"/>
          </p:cNvPicPr>
          <p:nvPr/>
        </p:nvPicPr>
        <p:blipFill rotWithShape="1">
          <a:blip r:embed="rId7">
            <a:extLst>
              <a:ext uri="{28A0092B-C50C-407E-A947-70E740481C1C}">
                <a14:useLocalDpi xmlns:a14="http://schemas.microsoft.com/office/drawing/2010/main" val="0"/>
              </a:ext>
            </a:extLst>
          </a:blip>
          <a:srcRect b="8147"/>
          <a:stretch/>
        </p:blipFill>
        <p:spPr bwMode="auto">
          <a:xfrm>
            <a:off x="0" y="-499"/>
            <a:ext cx="12192000" cy="6303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 xmlns:a16="http://schemas.microsoft.com/office/drawing/2014/main" id="{A1FD0FCB-F365-4428-97B7-167C6CB4D6E8}"/>
              </a:ext>
            </a:extLst>
          </p:cNvPr>
          <p:cNvSpPr/>
          <p:nvPr/>
        </p:nvSpPr>
        <p:spPr>
          <a:xfrm>
            <a:off x="0" y="16385"/>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03EE7F5A-51DF-45AA-8782-1612A54C0EB7}"/>
              </a:ext>
            </a:extLst>
          </p:cNvPr>
          <p:cNvSpPr/>
          <p:nvPr/>
        </p:nvSpPr>
        <p:spPr>
          <a:xfrm>
            <a:off x="0" y="-499"/>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 xmlns:a16="http://schemas.microsoft.com/office/drawing/2014/main" id="{52EEA78E-A076-490A-9A56-2242591B7469}"/>
              </a:ext>
            </a:extLst>
          </p:cNvPr>
          <p:cNvSpPr/>
          <p:nvPr>
            <p:custDataLst>
              <p:tags r:id="rId1"/>
            </p:custDataLst>
          </p:nvPr>
        </p:nvSpPr>
        <p:spPr>
          <a:xfrm>
            <a:off x="604987" y="4444197"/>
            <a:ext cx="5153000" cy="605294"/>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停车场定位有非常广阔的市场，目前无法大规模铺开主要受限于需要预装和维护大量信标设备，扩展成本太高</a:t>
            </a:r>
            <a:endParaRPr lang="en-US" altLang="zh-CN"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标题 1">
            <a:extLst>
              <a:ext uri="{FF2B5EF4-FFF2-40B4-BE49-F238E27FC236}">
                <a16:creationId xmlns="" xmlns:a16="http://schemas.microsoft.com/office/drawing/2014/main"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大数据和车联网在停车场定位领域的最佳实践</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9" name="组合 8">
            <a:extLst>
              <a:ext uri="{FF2B5EF4-FFF2-40B4-BE49-F238E27FC236}">
                <a16:creationId xmlns="" xmlns:a16="http://schemas.microsoft.com/office/drawing/2014/main" id="{C10453A9-3B31-419F-BD9A-968CA2D3BBFE}"/>
              </a:ext>
            </a:extLst>
          </p:cNvPr>
          <p:cNvGrpSpPr/>
          <p:nvPr/>
        </p:nvGrpSpPr>
        <p:grpSpPr>
          <a:xfrm>
            <a:off x="6251763" y="423939"/>
            <a:ext cx="2750820" cy="5227186"/>
            <a:chOff x="6126480" y="1066934"/>
            <a:chExt cx="2750820" cy="5227186"/>
          </a:xfrm>
        </p:grpSpPr>
        <p:pic>
          <p:nvPicPr>
            <p:cNvPr id="10" name="图片 9">
              <a:extLst>
                <a:ext uri="{FF2B5EF4-FFF2-40B4-BE49-F238E27FC236}">
                  <a16:creationId xmlns="" xmlns:a16="http://schemas.microsoft.com/office/drawing/2014/main" id="{3CE889AF-30A2-46D2-A3E7-99679AFF18B0}"/>
                </a:ext>
              </a:extLst>
            </p:cNvPr>
            <p:cNvPicPr>
              <a:picLocks noChangeAspect="1"/>
            </p:cNvPicPr>
            <p:nvPr/>
          </p:nvPicPr>
          <p:blipFill>
            <a:blip r:embed="rId8"/>
            <a:stretch>
              <a:fillRect/>
            </a:stretch>
          </p:blipFill>
          <p:spPr>
            <a:xfrm>
              <a:off x="6257525" y="1066934"/>
              <a:ext cx="2536097" cy="5227128"/>
            </a:xfrm>
            <a:prstGeom prst="rect">
              <a:avLst/>
            </a:prstGeom>
          </p:spPr>
        </p:pic>
        <p:pic>
          <p:nvPicPr>
            <p:cNvPr id="11" name="图片 10">
              <a:extLst>
                <a:ext uri="{FF2B5EF4-FFF2-40B4-BE49-F238E27FC236}">
                  <a16:creationId xmlns="" xmlns:a16="http://schemas.microsoft.com/office/drawing/2014/main" id="{64A77B20-6230-450D-BC0B-79F064F39C52}"/>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 xmlns:a16="http://schemas.microsoft.com/office/drawing/2014/main"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smtClean="0">
                <a:solidFill>
                  <a:schemeClr val="bg1"/>
                </a:solidFill>
              </a:rPr>
              <a:t>停车定位方案总结展望</a:t>
            </a:r>
            <a:endParaRPr lang="zh-CN" altLang="en-US" dirty="0">
              <a:solidFill>
                <a:schemeClr val="bg1"/>
              </a:solidFill>
            </a:endParaRPr>
          </a:p>
        </p:txBody>
      </p:sp>
      <p:sp>
        <p:nvSpPr>
          <p:cNvPr id="15" name="平行四边形 14">
            <a:extLst>
              <a:ext uri="{FF2B5EF4-FFF2-40B4-BE49-F238E27FC236}">
                <a16:creationId xmlns="" xmlns:a16="http://schemas.microsoft.com/office/drawing/2014/main"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4" descr="https://img.zcool.cn/community/0112e658becaf4a801219c77a86432.jpg@1280w_1l_2o_100s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9" name="Picture 7" descr="D:\uidq1343\Desktop\室内定位\IPS\timg (49).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854" t="9169" r="15900" b="9073"/>
          <a:stretch/>
        </p:blipFill>
        <p:spPr bwMode="auto">
          <a:xfrm>
            <a:off x="6470425" y="1358678"/>
            <a:ext cx="2368776" cy="2796065"/>
          </a:xfrm>
          <a:prstGeom prst="rect">
            <a:avLst/>
          </a:prstGeom>
          <a:noFill/>
          <a:extLst>
            <a:ext uri="{909E8E84-426E-40DD-AFC4-6F175D3DCCD1}">
              <a14:hiddenFill xmlns:a14="http://schemas.microsoft.com/office/drawing/2010/main">
                <a:solidFill>
                  <a:srgbClr val="FFFFFF"/>
                </a:solidFill>
              </a14:hiddenFill>
            </a:ext>
          </a:extLst>
        </p:spPr>
      </p:pic>
      <p:sp>
        <p:nvSpPr>
          <p:cNvPr id="18" name="PA_蓝剑_矩形 106">
            <a:extLst>
              <a:ext uri="{FF2B5EF4-FFF2-40B4-BE49-F238E27FC236}">
                <a16:creationId xmlns="" xmlns:a16="http://schemas.microsoft.com/office/drawing/2014/main" id="{52EEA78E-A076-490A-9A56-2242591B7469}"/>
              </a:ext>
            </a:extLst>
          </p:cNvPr>
          <p:cNvSpPr/>
          <p:nvPr>
            <p:custDataLst>
              <p:tags r:id="rId2"/>
            </p:custDataLst>
          </p:nvPr>
        </p:nvSpPr>
        <p:spPr>
          <a:xfrm>
            <a:off x="638199" y="3835371"/>
            <a:ext cx="5153000" cy="323615"/>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车联网发展处于探索阶段，实际应用场景还不够丰富。</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0" name="PA_蓝剑_矩形 106">
            <a:extLst>
              <a:ext uri="{FF2B5EF4-FFF2-40B4-BE49-F238E27FC236}">
                <a16:creationId xmlns="" xmlns:a16="http://schemas.microsoft.com/office/drawing/2014/main" id="{52EEA78E-A076-490A-9A56-2242591B7469}"/>
              </a:ext>
            </a:extLst>
          </p:cNvPr>
          <p:cNvSpPr/>
          <p:nvPr>
            <p:custDataLst>
              <p:tags r:id="rId3"/>
            </p:custDataLst>
          </p:nvPr>
        </p:nvSpPr>
        <p:spPr>
          <a:xfrm>
            <a:off x="638199" y="3023582"/>
            <a:ext cx="5153000" cy="605294"/>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传统室内定位在目前技术范围内精度稳步提高，但是仍然没有好的通用的不基于预埋设备的方案技术的最佳实践</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106">
            <a:extLst>
              <a:ext uri="{FF2B5EF4-FFF2-40B4-BE49-F238E27FC236}">
                <a16:creationId xmlns="" xmlns:a16="http://schemas.microsoft.com/office/drawing/2014/main" id="{52EEA78E-A076-490A-9A56-2242591B7469}"/>
              </a:ext>
            </a:extLst>
          </p:cNvPr>
          <p:cNvSpPr/>
          <p:nvPr>
            <p:custDataLst>
              <p:tags r:id="rId4"/>
            </p:custDataLst>
          </p:nvPr>
        </p:nvSpPr>
        <p:spPr>
          <a:xfrm>
            <a:off x="604987" y="5283305"/>
            <a:ext cx="5153000" cy="348813"/>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本方案联合解决上述问题，是整合现有技术的最佳实践</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343482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Effect transition="in" filter="fade">
                                      <p:cBhvr>
                                        <p:cTn id="9" dur="500"/>
                                        <p:tgtEl>
                                          <p:spTgt spid="307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3079"/>
                                        </p:tgtEl>
                                        <p:attrNameLst>
                                          <p:attrName>style.visibility</p:attrName>
                                        </p:attrNameLst>
                                      </p:cBhvr>
                                      <p:to>
                                        <p:strVal val="visible"/>
                                      </p:to>
                                    </p:set>
                                    <p:anim calcmode="lin" valueType="num">
                                      <p:cBhvr>
                                        <p:cTn id="28" dur="500" fill="hold"/>
                                        <p:tgtEl>
                                          <p:spTgt spid="3079"/>
                                        </p:tgtEl>
                                        <p:attrNameLst>
                                          <p:attrName>ppt_w</p:attrName>
                                        </p:attrNameLst>
                                      </p:cBhvr>
                                      <p:tavLst>
                                        <p:tav tm="0">
                                          <p:val>
                                            <p:fltVal val="0"/>
                                          </p:val>
                                        </p:tav>
                                        <p:tav tm="100000">
                                          <p:val>
                                            <p:strVal val="#ppt_w"/>
                                          </p:val>
                                        </p:tav>
                                      </p:tavLst>
                                    </p:anim>
                                    <p:anim calcmode="lin" valueType="num">
                                      <p:cBhvr>
                                        <p:cTn id="29" dur="500" fill="hold"/>
                                        <p:tgtEl>
                                          <p:spTgt spid="3079"/>
                                        </p:tgtEl>
                                        <p:attrNameLst>
                                          <p:attrName>ppt_h</p:attrName>
                                        </p:attrNameLst>
                                      </p:cBhvr>
                                      <p:tavLst>
                                        <p:tav tm="0">
                                          <p:val>
                                            <p:fltVal val="0"/>
                                          </p:val>
                                        </p:tav>
                                        <p:tav tm="100000">
                                          <p:val>
                                            <p:strVal val="#ppt_h"/>
                                          </p:val>
                                        </p:tav>
                                      </p:tavLst>
                                    </p:anim>
                                    <p:animEffect transition="in" filter="fade">
                                      <p:cBhvr>
                                        <p:cTn id="30" dur="500"/>
                                        <p:tgtEl>
                                          <p:spTgt spid="3079"/>
                                        </p:tgtEl>
                                      </p:cBhvr>
                                    </p:animEffect>
                                  </p:childTnLst>
                                </p:cTn>
                              </p:par>
                              <p:par>
                                <p:cTn id="31" presetID="53" presetClass="entr" presetSubtype="16"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15" grpId="0" animBg="1"/>
      <p:bldP spid="18"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 xmlns:a16="http://schemas.microsoft.com/office/drawing/2014/main"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 xmlns:a16="http://schemas.microsoft.com/office/drawing/2014/main"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 xmlns:a16="http://schemas.microsoft.com/office/drawing/2014/main"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 xmlns:a16="http://schemas.microsoft.com/office/drawing/2014/main"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 xmlns:a16="http://schemas.microsoft.com/office/drawing/2014/main"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 xmlns:a16="http://schemas.microsoft.com/office/drawing/2014/main"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 xmlns:a16="http://schemas.microsoft.com/office/drawing/2014/main"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 xmlns:a16="http://schemas.microsoft.com/office/drawing/2014/main"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 xmlns:a16="http://schemas.microsoft.com/office/drawing/2014/main"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 xmlns:a16="http://schemas.microsoft.com/office/drawing/2014/main"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 xmlns:a16="http://schemas.microsoft.com/office/drawing/2014/main"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 xmlns:a16="http://schemas.microsoft.com/office/drawing/2014/main"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 xmlns:a16="http://schemas.microsoft.com/office/drawing/2014/main"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 xmlns:a16="http://schemas.microsoft.com/office/drawing/2014/main"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 xmlns:a16="http://schemas.microsoft.com/office/drawing/2014/main"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 xmlns:a16="http://schemas.microsoft.com/office/drawing/2014/main"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 xmlns:a16="http://schemas.microsoft.com/office/drawing/2014/main"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 xmlns:a16="http://schemas.microsoft.com/office/drawing/2014/main" id="{EF4AAA38-91E3-4A55-BE75-0DA774589F1C}"/>
              </a:ext>
            </a:extLst>
          </p:cNvPr>
          <p:cNvSpPr/>
          <p:nvPr/>
        </p:nvSpPr>
        <p:spPr>
          <a:xfrm>
            <a:off x="784849" y="2434017"/>
            <a:ext cx="8895481" cy="757130"/>
          </a:xfrm>
          <a:prstGeom prst="rect">
            <a:avLst/>
          </a:prstGeom>
        </p:spPr>
        <p:txBody>
          <a:bodyPr wrap="square">
            <a:spAutoFit/>
          </a:bodyPr>
          <a:lstStyle/>
          <a:p>
            <a:pPr lvl="0">
              <a:lnSpc>
                <a:spcPct val="90000"/>
              </a:lnSpc>
              <a:spcBef>
                <a:spcPts val="1000"/>
              </a:spcBef>
            </a:pP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创新大赛交流会</a:t>
            </a:r>
            <a:r>
              <a:rPr lang="en-US" altLang="zh-CN"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a:t>
            </a: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成都分部</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8913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 xmlns:a16="http://schemas.microsoft.com/office/drawing/2014/main"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 xmlns:a16="http://schemas.microsoft.com/office/drawing/2014/main"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 xmlns:a16="http://schemas.microsoft.com/office/drawing/2014/main"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 xmlns:a16="http://schemas.microsoft.com/office/drawing/2014/main"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 xmlns:a16="http://schemas.microsoft.com/office/drawing/2014/main"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 xmlns:a16="http://schemas.microsoft.com/office/drawing/2014/main"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 xmlns:a16="http://schemas.microsoft.com/office/drawing/2014/main"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 xmlns:a16="http://schemas.microsoft.com/office/drawing/2014/main"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 xmlns:a16="http://schemas.microsoft.com/office/drawing/2014/main"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 xmlns:a16="http://schemas.microsoft.com/office/drawing/2014/main"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 xmlns:a16="http://schemas.microsoft.com/office/drawing/2014/main"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 xmlns:a16="http://schemas.microsoft.com/office/drawing/2014/main"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 xmlns:a16="http://schemas.microsoft.com/office/drawing/2014/main"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 xmlns:a16="http://schemas.microsoft.com/office/drawing/2014/main"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 xmlns:a16="http://schemas.microsoft.com/office/drawing/2014/main"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 xmlns:a16="http://schemas.microsoft.com/office/drawing/2014/main"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 xmlns:a16="http://schemas.microsoft.com/office/drawing/2014/main"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 xmlns:a16="http://schemas.microsoft.com/office/drawing/2014/main"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 xmlns:a16="http://schemas.microsoft.com/office/drawing/2014/main"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 xmlns:a16="http://schemas.microsoft.com/office/drawing/2014/main"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 xmlns:a16="http://schemas.microsoft.com/office/drawing/2014/main"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 xmlns:a16="http://schemas.microsoft.com/office/drawing/2014/main"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 xmlns:a16="http://schemas.microsoft.com/office/drawing/2014/main"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 xmlns:a16="http://schemas.microsoft.com/office/drawing/2014/main"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 xmlns:a16="http://schemas.microsoft.com/office/drawing/2014/main"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 xmlns:a16="http://schemas.microsoft.com/office/drawing/2014/main"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 xmlns:a16="http://schemas.microsoft.com/office/drawing/2014/main"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 xmlns:a16="http://schemas.microsoft.com/office/drawing/2014/main"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 xmlns:a16="http://schemas.microsoft.com/office/drawing/2014/main"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 xmlns:a16="http://schemas.microsoft.com/office/drawing/2014/main"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 xmlns:a16="http://schemas.microsoft.com/office/drawing/2014/main"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 xmlns:a16="http://schemas.microsoft.com/office/drawing/2014/main"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 xmlns:a16="http://schemas.microsoft.com/office/drawing/2014/main"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 xmlns:a16="http://schemas.microsoft.com/office/drawing/2014/main"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 xmlns:a16="http://schemas.microsoft.com/office/drawing/2014/main"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 xmlns:a16="http://schemas.microsoft.com/office/drawing/2014/main"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 xmlns:a16="http://schemas.microsoft.com/office/drawing/2014/main"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 xmlns:a16="http://schemas.microsoft.com/office/drawing/2014/main"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 xmlns:a16="http://schemas.microsoft.com/office/drawing/2014/main"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 xmlns:a16="http://schemas.microsoft.com/office/drawing/2014/main"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 xmlns:a16="http://schemas.microsoft.com/office/drawing/2014/main"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 xmlns:a16="http://schemas.microsoft.com/office/drawing/2014/main"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 xmlns:a16="http://schemas.microsoft.com/office/drawing/2014/main" id="{12AA2C46-7569-4315-8C4C-E46DC346B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 xmlns:a16="http://schemas.microsoft.com/office/drawing/2014/main"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 xmlns:a16="http://schemas.microsoft.com/office/drawing/2014/main"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 xmlns:a16="http://schemas.microsoft.com/office/drawing/2014/main" id="{64E12F43-17CD-4465-BB28-E1EF7ADD7B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 xmlns:a16="http://schemas.microsoft.com/office/drawing/2014/main"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 xmlns:a16="http://schemas.microsoft.com/office/drawing/2014/main"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 xmlns:a16="http://schemas.microsoft.com/office/drawing/2014/main"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 xmlns:a16="http://schemas.microsoft.com/office/drawing/2014/main"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 xmlns:a16="http://schemas.microsoft.com/office/drawing/2014/main"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 xmlns:a16="http://schemas.microsoft.com/office/drawing/2014/main"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 xmlns:a16="http://schemas.microsoft.com/office/drawing/2014/main"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 xmlns:a16="http://schemas.microsoft.com/office/drawing/2014/main"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 xmlns:a16="http://schemas.microsoft.com/office/drawing/2014/main"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 xmlns:a16="http://schemas.microsoft.com/office/drawing/2014/main"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2674</TotalTime>
  <Words>894</Words>
  <Application>Microsoft Office PowerPoint</Application>
  <PresentationFormat>自定义</PresentationFormat>
  <Paragraphs>142</Paragraphs>
  <Slides>20</Slides>
  <Notes>1</Notes>
  <HiddenSlides>0</HiddenSlides>
  <MMClips>0</MMClips>
  <ScaleCrop>false</ScaleCrop>
  <HeadingPairs>
    <vt:vector size="4" baseType="variant">
      <vt:variant>
        <vt:lpstr>主题</vt:lpstr>
      </vt:variant>
      <vt:variant>
        <vt:i4>2</vt:i4>
      </vt:variant>
      <vt:variant>
        <vt:lpstr>幻灯片标题</vt:lpstr>
      </vt:variant>
      <vt:variant>
        <vt:i4>20</vt:i4>
      </vt:variant>
    </vt:vector>
  </HeadingPairs>
  <TitlesOfParts>
    <vt:vector size="22" baseType="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pc</cp:lastModifiedBy>
  <cp:revision>308</cp:revision>
  <dcterms:created xsi:type="dcterms:W3CDTF">2018-02-06T03:06:38Z</dcterms:created>
  <dcterms:modified xsi:type="dcterms:W3CDTF">2018-11-28T06:06:39Z</dcterms:modified>
</cp:coreProperties>
</file>